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Lor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8C66C1-8C09-4327-A609-C8086064D8B6}">
  <a:tblStyle styleId="{918C66C1-8C09-4327-A609-C8086064D8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Lora-bold.fntdata"/><Relationship Id="rId14" Type="http://schemas.openxmlformats.org/officeDocument/2006/relationships/slide" Target="slides/slide8.xml"/><Relationship Id="rId36" Type="http://schemas.openxmlformats.org/officeDocument/2006/relationships/font" Target="fonts/Lora-regular.fntdata"/><Relationship Id="rId17" Type="http://schemas.openxmlformats.org/officeDocument/2006/relationships/slide" Target="slides/slide11.xml"/><Relationship Id="rId39" Type="http://schemas.openxmlformats.org/officeDocument/2006/relationships/font" Target="fonts/Lora-boldItalic.fntdata"/><Relationship Id="rId16" Type="http://schemas.openxmlformats.org/officeDocument/2006/relationships/slide" Target="slides/slide10.xml"/><Relationship Id="rId38" Type="http://schemas.openxmlformats.org/officeDocument/2006/relationships/font" Target="fonts/Lor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07c970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07c970d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07c970d3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07c970d3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90909"/>
              </a:lnSpc>
              <a:spcBef>
                <a:spcPts val="1700"/>
              </a:spcBef>
              <a:spcAft>
                <a:spcPts val="0"/>
              </a:spcAft>
              <a:buClr>
                <a:schemeClr val="dk1"/>
              </a:buClr>
              <a:buSzPts val="1100"/>
              <a:buFont typeface="Arial"/>
              <a:buNone/>
            </a:pPr>
            <a:r>
              <a:rPr lang="en" sz="950">
                <a:solidFill>
                  <a:srgbClr val="1A1A1A"/>
                </a:solidFill>
                <a:highlight>
                  <a:srgbClr val="FFFFFF"/>
                </a:highlight>
              </a:rPr>
              <a:t>Richard Feynman on the One Sentence to Be Passed on to the Next Generation: i</a:t>
            </a:r>
            <a:r>
              <a:rPr lang="en" sz="950">
                <a:solidFill>
                  <a:srgbClr val="1A1A1A"/>
                </a:solidFill>
                <a:highlight>
                  <a:srgbClr val="FFFFFF"/>
                </a:highlight>
              </a:rPr>
              <a:t>f, in some cataclysm, all of scientific knowledge were to be destroyed, and only one sentence passed on to the next generation of creatures, what statement would contain themost information in the fewest words?</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607c970d3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607c970d3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07c970d3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07c970d3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07c970d3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07c970d3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607c970d3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607c970d3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07c970d3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07c970d3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07c970d3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607c970d3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607c970d3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607c970d3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a:t>
            </a:r>
            <a:br>
              <a:rPr lang="en"/>
            </a:br>
            <a:r>
              <a:rPr lang="en"/>
              <a:t>https://spark.apache.org/docs/latest/rdd-programming-guide.html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4def616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4def616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4def616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4def616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607c970d3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607c970d3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07c970d3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07c970d3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07c970d3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07c970d3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607c970d3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607c970d3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607c970d3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607c970d3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07c970d3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07c970d3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4def616b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4def616b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eafcfe2e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eafcfe2e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 is part of the Hadoop ecosystem and is built on top of Hadoop.</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607c970d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607c970d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07c970d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07c970d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07c970d3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07c970d3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07c970d3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07c970d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07c970d3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07c970d3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07c970d3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07c970d3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169875" y="1307138"/>
            <a:ext cx="4320436" cy="20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211375" y="-400750"/>
            <a:ext cx="8842599" cy="6101925"/>
          </a:xfrm>
          <a:prstGeom prst="rect">
            <a:avLst/>
          </a:prstGeom>
          <a:noFill/>
          <a:ln>
            <a:noFill/>
          </a:ln>
        </p:spPr>
      </p:pic>
      <p:sp>
        <p:nvSpPr>
          <p:cNvPr id="119" name="Google Shape;119;p22"/>
          <p:cNvSpPr txBox="1"/>
          <p:nvPr>
            <p:ph idx="1" type="body"/>
          </p:nvPr>
        </p:nvSpPr>
        <p:spPr>
          <a:xfrm>
            <a:off x="4012650" y="1420500"/>
            <a:ext cx="4722300" cy="23025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90909"/>
              </a:lnSpc>
              <a:spcBef>
                <a:spcPts val="1700"/>
              </a:spcBef>
              <a:spcAft>
                <a:spcPts val="0"/>
              </a:spcAft>
              <a:buClr>
                <a:schemeClr val="dk1"/>
              </a:buClr>
              <a:buSzPct val="50030"/>
              <a:buFont typeface="Arial"/>
              <a:buNone/>
            </a:pPr>
            <a:r>
              <a:rPr lang="en" sz="2198">
                <a:solidFill>
                  <a:srgbClr val="1A1A1A"/>
                </a:solidFill>
                <a:highlight>
                  <a:srgbClr val="FFFFFF"/>
                </a:highlight>
              </a:rPr>
              <a:t>“</a:t>
            </a:r>
            <a:r>
              <a:rPr lang="en" sz="4264">
                <a:solidFill>
                  <a:srgbClr val="1A1A1A"/>
                </a:solidFill>
                <a:highlight>
                  <a:srgbClr val="FFFFFF"/>
                </a:highlight>
              </a:rPr>
              <a:t>….I believe it is the atomic hypothesis that all things are made of atoms — little particles that move around in perpetual motion, attracting each other when they are a little distance apart, but repelling upon being squeezed into one another. In that one sentence, you will see, there is an enormous amount of information about the world, if just a little imagination and thinking are applied….. “</a:t>
            </a:r>
            <a:endParaRPr sz="4264">
              <a:solidFill>
                <a:srgbClr val="1A1A1A"/>
              </a:solidFill>
              <a:highlight>
                <a:srgbClr val="FFFFFF"/>
              </a:highlight>
            </a:endParaRPr>
          </a:p>
          <a:p>
            <a:pPr indent="0" lvl="0" marL="457200" rtl="0" algn="l">
              <a:lnSpc>
                <a:spcPct val="190909"/>
              </a:lnSpc>
              <a:spcBef>
                <a:spcPts val="1700"/>
              </a:spcBef>
              <a:spcAft>
                <a:spcPts val="0"/>
              </a:spcAft>
              <a:buNone/>
            </a:pPr>
            <a:r>
              <a:t/>
            </a:r>
            <a:endParaRPr sz="2198">
              <a:solidFill>
                <a:srgbClr val="1A1A1A"/>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1304"/>
              </a:lnSpc>
              <a:spcBef>
                <a:spcPts val="7200"/>
              </a:spcBef>
              <a:spcAft>
                <a:spcPts val="0"/>
              </a:spcAft>
              <a:buNone/>
            </a:pPr>
            <a:r>
              <a:rPr lang="en"/>
              <a:t>Resilient Distributed Dat</a:t>
            </a:r>
            <a:r>
              <a:rPr lang="en"/>
              <a:t>aset (RDD)</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90909"/>
              </a:lnSpc>
              <a:spcBef>
                <a:spcPts val="3200"/>
              </a:spcBef>
              <a:spcAft>
                <a:spcPts val="0"/>
              </a:spcAft>
              <a:buNone/>
            </a:pPr>
            <a:r>
              <a:rPr b="1" lang="en" sz="1500">
                <a:solidFill>
                  <a:srgbClr val="292929"/>
                </a:solidFill>
                <a:highlight>
                  <a:srgbClr val="FFFFFF"/>
                </a:highlight>
                <a:latin typeface="Georgia"/>
                <a:ea typeface="Georgia"/>
                <a:cs typeface="Georgia"/>
                <a:sym typeface="Georgia"/>
              </a:rPr>
              <a:t>RDD</a:t>
            </a:r>
            <a:r>
              <a:rPr b="1" i="1" lang="en" sz="1500">
                <a:solidFill>
                  <a:srgbClr val="292929"/>
                </a:solidFill>
                <a:highlight>
                  <a:srgbClr val="FFFFFF"/>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are the primary abstraction in Spark – a fault-tolerant collection of elements that can be operated on in parallel.</a:t>
            </a:r>
            <a:endParaRPr b="1" i="1" sz="1500">
              <a:solidFill>
                <a:srgbClr val="292929"/>
              </a:solidFill>
              <a:highlight>
                <a:srgbClr val="FFFFFF"/>
              </a:highlight>
              <a:latin typeface="Georgia"/>
              <a:ea typeface="Georgia"/>
              <a:cs typeface="Georgia"/>
              <a:sym typeface="Georgia"/>
            </a:endParaRPr>
          </a:p>
          <a:p>
            <a:pPr indent="-323850" lvl="0" marL="457200" rtl="0" algn="l">
              <a:lnSpc>
                <a:spcPct val="190909"/>
              </a:lnSpc>
              <a:spcBef>
                <a:spcPts val="3200"/>
              </a:spcBef>
              <a:spcAft>
                <a:spcPts val="0"/>
              </a:spcAft>
              <a:buClr>
                <a:srgbClr val="292929"/>
              </a:buClr>
              <a:buSzPts val="1500"/>
              <a:buFont typeface="Georgia"/>
              <a:buChar char="●"/>
            </a:pPr>
            <a:r>
              <a:rPr b="1" i="1" lang="en" sz="1500">
                <a:solidFill>
                  <a:srgbClr val="292929"/>
                </a:solidFill>
                <a:highlight>
                  <a:srgbClr val="FFFFFF"/>
                </a:highlight>
                <a:latin typeface="Georgia"/>
                <a:ea typeface="Georgia"/>
                <a:cs typeface="Georgia"/>
                <a:sym typeface="Georgia"/>
              </a:rPr>
              <a:t>Resilient:</a:t>
            </a:r>
            <a:r>
              <a:rPr lang="en" sz="1500">
                <a:solidFill>
                  <a:srgbClr val="292929"/>
                </a:solidFill>
                <a:highlight>
                  <a:srgbClr val="FFFFFF"/>
                </a:highlight>
                <a:latin typeface="Georgia"/>
                <a:ea typeface="Georgia"/>
                <a:cs typeface="Georgia"/>
                <a:sym typeface="Georgia"/>
              </a:rPr>
              <a:t> Fault-tolerant</a:t>
            </a:r>
            <a:r>
              <a:rPr lang="en" sz="1500">
                <a:solidFill>
                  <a:srgbClr val="292929"/>
                </a:solidFill>
                <a:highlight>
                  <a:srgbClr val="FFFFFF"/>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and is capable of rebuilding data on failure</a:t>
            </a:r>
            <a:endParaRPr sz="1500">
              <a:solidFill>
                <a:srgbClr val="292929"/>
              </a:solidFill>
              <a:highlight>
                <a:srgbClr val="FFFFFF"/>
              </a:highlight>
              <a:latin typeface="Georgia"/>
              <a:ea typeface="Georgia"/>
              <a:cs typeface="Georgia"/>
              <a:sym typeface="Georgia"/>
            </a:endParaRPr>
          </a:p>
          <a:p>
            <a:pPr indent="-323850" lvl="0" marL="457200" rtl="0" algn="l">
              <a:lnSpc>
                <a:spcPct val="190909"/>
              </a:lnSpc>
              <a:spcBef>
                <a:spcPts val="0"/>
              </a:spcBef>
              <a:spcAft>
                <a:spcPts val="0"/>
              </a:spcAft>
              <a:buClr>
                <a:srgbClr val="292929"/>
              </a:buClr>
              <a:buSzPts val="1500"/>
              <a:buFont typeface="Georgia"/>
              <a:buChar char="●"/>
            </a:pPr>
            <a:r>
              <a:rPr b="1" i="1" lang="en" sz="1500">
                <a:solidFill>
                  <a:srgbClr val="292929"/>
                </a:solidFill>
                <a:highlight>
                  <a:srgbClr val="FFFFFF"/>
                </a:highlight>
                <a:latin typeface="Georgia"/>
                <a:ea typeface="Georgia"/>
                <a:cs typeface="Georgia"/>
                <a:sym typeface="Georgia"/>
              </a:rPr>
              <a:t>Distributed:</a:t>
            </a:r>
            <a:r>
              <a:rPr lang="en" sz="1500">
                <a:solidFill>
                  <a:srgbClr val="292929"/>
                </a:solidFill>
                <a:highlight>
                  <a:srgbClr val="FFFFFF"/>
                </a:highlight>
                <a:latin typeface="Georgia"/>
                <a:ea typeface="Georgia"/>
                <a:cs typeface="Georgia"/>
                <a:sym typeface="Georgia"/>
              </a:rPr>
              <a:t> Distributed data among the multiple nodes in a cluster</a:t>
            </a:r>
            <a:endParaRPr sz="1500">
              <a:solidFill>
                <a:srgbClr val="292929"/>
              </a:solidFill>
              <a:highlight>
                <a:srgbClr val="FFFFFF"/>
              </a:highlight>
              <a:latin typeface="Georgia"/>
              <a:ea typeface="Georgia"/>
              <a:cs typeface="Georgia"/>
              <a:sym typeface="Georgia"/>
            </a:endParaRPr>
          </a:p>
          <a:p>
            <a:pPr indent="-323850" lvl="0" marL="457200" rtl="0" algn="l">
              <a:lnSpc>
                <a:spcPct val="190909"/>
              </a:lnSpc>
              <a:spcBef>
                <a:spcPts val="0"/>
              </a:spcBef>
              <a:spcAft>
                <a:spcPts val="0"/>
              </a:spcAft>
              <a:buClr>
                <a:srgbClr val="292929"/>
              </a:buClr>
              <a:buSzPts val="1500"/>
              <a:buFont typeface="Georgia"/>
              <a:buChar char="●"/>
            </a:pPr>
            <a:r>
              <a:rPr b="1" i="1" lang="en" sz="1500">
                <a:solidFill>
                  <a:srgbClr val="292929"/>
                </a:solidFill>
                <a:highlight>
                  <a:srgbClr val="FFFFFF"/>
                </a:highlight>
                <a:latin typeface="Georgia"/>
                <a:ea typeface="Georgia"/>
                <a:cs typeface="Georgia"/>
                <a:sym typeface="Georgia"/>
              </a:rPr>
              <a:t>Dataset:</a:t>
            </a:r>
            <a:r>
              <a:rPr lang="en" sz="1500">
                <a:solidFill>
                  <a:srgbClr val="292929"/>
                </a:solidFill>
                <a:highlight>
                  <a:srgbClr val="FFFFFF"/>
                </a:highlight>
                <a:latin typeface="Georgia"/>
                <a:ea typeface="Georgia"/>
                <a:cs typeface="Georgia"/>
                <a:sym typeface="Georgia"/>
              </a:rPr>
              <a:t> Collection of partitioned data with values</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200000"/>
              </a:lnSpc>
              <a:spcBef>
                <a:spcPts val="0"/>
              </a:spcBef>
              <a:spcAft>
                <a:spcPts val="0"/>
              </a:spcAft>
              <a:buClr>
                <a:schemeClr val="dk1"/>
              </a:buClr>
              <a:buSzPct val="39285"/>
              <a:buFont typeface="Arial"/>
              <a:buNone/>
            </a:pPr>
            <a:r>
              <a:rPr lang="en"/>
              <a:t>Creating RDD</a:t>
            </a:r>
            <a:endParaRPr/>
          </a:p>
          <a:p>
            <a:pPr indent="0" lvl="0" marL="0" rtl="0" algn="l">
              <a:spcBef>
                <a:spcPts val="150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ways:</a:t>
            </a:r>
            <a:endParaRPr/>
          </a:p>
          <a:p>
            <a:pPr indent="-342900" lvl="0" marL="457200" rtl="0" algn="l">
              <a:spcBef>
                <a:spcPts val="1200"/>
              </a:spcBef>
              <a:spcAft>
                <a:spcPts val="0"/>
              </a:spcAft>
              <a:buSzPts val="1800"/>
              <a:buChar char="●"/>
            </a:pPr>
            <a:r>
              <a:rPr lang="en"/>
              <a:t>parallelized collections</a:t>
            </a:r>
            <a:br>
              <a:rPr lang="en"/>
            </a:br>
            <a:r>
              <a:rPr lang="en" sz="1308">
                <a:solidFill>
                  <a:srgbClr val="001080"/>
                </a:solidFill>
                <a:highlight>
                  <a:srgbClr val="FFFFFF"/>
                </a:highlight>
                <a:latin typeface="Courier New"/>
                <a:ea typeface="Courier New"/>
                <a:cs typeface="Courier New"/>
                <a:sym typeface="Courier New"/>
              </a:rPr>
              <a:t>data</a:t>
            </a:r>
            <a:r>
              <a:rPr lang="en" sz="1308">
                <a:solidFill>
                  <a:schemeClr val="dk1"/>
                </a:solidFill>
                <a:highlight>
                  <a:srgbClr val="FFFFFF"/>
                </a:highlight>
                <a:latin typeface="Courier New"/>
                <a:ea typeface="Courier New"/>
                <a:cs typeface="Courier New"/>
                <a:sym typeface="Courier New"/>
              </a:rPr>
              <a:t> = [</a:t>
            </a:r>
            <a:r>
              <a:rPr lang="en" sz="1308">
                <a:solidFill>
                  <a:srgbClr val="098658"/>
                </a:solidFill>
                <a:highlight>
                  <a:srgbClr val="FFFFFF"/>
                </a:highlight>
                <a:latin typeface="Courier New"/>
                <a:ea typeface="Courier New"/>
                <a:cs typeface="Courier New"/>
                <a:sym typeface="Courier New"/>
              </a:rPr>
              <a:t>1</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2</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3</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4</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5</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6</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7</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8</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9</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10</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11</a:t>
            </a:r>
            <a:r>
              <a:rPr lang="en" sz="1308">
                <a:solidFill>
                  <a:schemeClr val="dk1"/>
                </a:solidFill>
                <a:highlight>
                  <a:srgbClr val="FFFFFF"/>
                </a:highlight>
                <a:latin typeface="Courier New"/>
                <a:ea typeface="Courier New"/>
                <a:cs typeface="Courier New"/>
                <a:sym typeface="Courier New"/>
              </a:rPr>
              <a:t>,</a:t>
            </a:r>
            <a:r>
              <a:rPr lang="en" sz="1308">
                <a:solidFill>
                  <a:srgbClr val="098658"/>
                </a:solidFill>
                <a:highlight>
                  <a:srgbClr val="FFFFFF"/>
                </a:highlight>
                <a:latin typeface="Courier New"/>
                <a:ea typeface="Courier New"/>
                <a:cs typeface="Courier New"/>
                <a:sym typeface="Courier New"/>
              </a:rPr>
              <a:t>12</a:t>
            </a:r>
            <a:r>
              <a:rPr lang="en" sz="1308">
                <a:solidFill>
                  <a:schemeClr val="dk1"/>
                </a:solidFill>
                <a:highlight>
                  <a:srgbClr val="FFFFFF"/>
                </a:highlight>
                <a:latin typeface="Courier New"/>
                <a:ea typeface="Courier New"/>
                <a:cs typeface="Courier New"/>
                <a:sym typeface="Courier New"/>
              </a:rPr>
              <a:t>]</a:t>
            </a:r>
            <a:br>
              <a:rPr lang="en" sz="1308">
                <a:solidFill>
                  <a:schemeClr val="dk1"/>
                </a:solidFill>
                <a:highlight>
                  <a:srgbClr val="FFFFFF"/>
                </a:highlight>
                <a:latin typeface="Courier New"/>
                <a:ea typeface="Courier New"/>
                <a:cs typeface="Courier New"/>
                <a:sym typeface="Courier New"/>
              </a:rPr>
            </a:br>
            <a:r>
              <a:rPr lang="en" sz="1308">
                <a:solidFill>
                  <a:srgbClr val="001080"/>
                </a:solidFill>
                <a:highlight>
                  <a:srgbClr val="FFFFFF"/>
                </a:highlight>
                <a:latin typeface="Courier New"/>
                <a:ea typeface="Courier New"/>
                <a:cs typeface="Courier New"/>
                <a:sym typeface="Courier New"/>
              </a:rPr>
              <a:t>rdd</a:t>
            </a:r>
            <a:r>
              <a:rPr lang="en" sz="1308">
                <a:solidFill>
                  <a:schemeClr val="dk1"/>
                </a:solidFill>
                <a:highlight>
                  <a:srgbClr val="FFFFFF"/>
                </a:highlight>
                <a:latin typeface="Courier New"/>
                <a:ea typeface="Courier New"/>
                <a:cs typeface="Courier New"/>
                <a:sym typeface="Courier New"/>
              </a:rPr>
              <a:t>=spark.sparkContext.</a:t>
            </a:r>
            <a:r>
              <a:rPr b="1" lang="en" sz="1308">
                <a:solidFill>
                  <a:schemeClr val="dk1"/>
                </a:solidFill>
                <a:highlight>
                  <a:srgbClr val="FFFFFF"/>
                </a:highlight>
                <a:latin typeface="Courier New"/>
                <a:ea typeface="Courier New"/>
                <a:cs typeface="Courier New"/>
                <a:sym typeface="Courier New"/>
              </a:rPr>
              <a:t>parallelize</a:t>
            </a:r>
            <a:r>
              <a:rPr lang="en" sz="1308">
                <a:solidFill>
                  <a:schemeClr val="dk1"/>
                </a:solidFill>
                <a:highlight>
                  <a:srgbClr val="FFFFFF"/>
                </a:highlight>
                <a:latin typeface="Courier New"/>
                <a:ea typeface="Courier New"/>
                <a:cs typeface="Courier New"/>
                <a:sym typeface="Courier New"/>
              </a:rPr>
              <a:t>(</a:t>
            </a:r>
            <a:r>
              <a:rPr lang="en" sz="1308">
                <a:solidFill>
                  <a:srgbClr val="001080"/>
                </a:solidFill>
                <a:highlight>
                  <a:srgbClr val="FFFFFF"/>
                </a:highlight>
                <a:latin typeface="Courier New"/>
                <a:ea typeface="Courier New"/>
                <a:cs typeface="Courier New"/>
                <a:sym typeface="Courier New"/>
              </a:rPr>
              <a:t>data</a:t>
            </a:r>
            <a:r>
              <a:rPr lang="en" sz="1308">
                <a:solidFill>
                  <a:schemeClr val="dk1"/>
                </a:solidFill>
                <a:highlight>
                  <a:srgbClr val="FFFFFF"/>
                </a:highlight>
                <a:latin typeface="Courier New"/>
                <a:ea typeface="Courier New"/>
                <a:cs typeface="Courier New"/>
                <a:sym typeface="Courier New"/>
              </a:rPr>
              <a:t>)</a:t>
            </a:r>
            <a:br>
              <a:rPr lang="en"/>
            </a:br>
            <a:endParaRPr/>
          </a:p>
          <a:p>
            <a:pPr indent="-342900" lvl="0" marL="457200" rtl="0" algn="l">
              <a:spcBef>
                <a:spcPts val="0"/>
              </a:spcBef>
              <a:spcAft>
                <a:spcPts val="0"/>
              </a:spcAft>
              <a:buSzPts val="1800"/>
              <a:buChar char="●"/>
            </a:pPr>
            <a:r>
              <a:rPr lang="en"/>
              <a:t>referencing a dataset in an external storage system (HDFS, S3 etc.)</a:t>
            </a:r>
            <a:br>
              <a:rPr lang="en"/>
            </a:br>
            <a:r>
              <a:rPr lang="en" sz="1300">
                <a:solidFill>
                  <a:srgbClr val="001080"/>
                </a:solidFill>
                <a:highlight>
                  <a:srgbClr val="FFFFFF"/>
                </a:highlight>
                <a:latin typeface="Courier New"/>
                <a:ea typeface="Courier New"/>
                <a:cs typeface="Courier New"/>
                <a:sym typeface="Courier New"/>
              </a:rPr>
              <a:t>rdd2</a:t>
            </a:r>
            <a:r>
              <a:rPr lang="en" sz="1300">
                <a:solidFill>
                  <a:schemeClr val="dk1"/>
                </a:solidFill>
                <a:highlight>
                  <a:srgbClr val="FFFFFF"/>
                </a:highlight>
                <a:latin typeface="Courier New"/>
                <a:ea typeface="Courier New"/>
                <a:cs typeface="Courier New"/>
                <a:sym typeface="Courier New"/>
              </a:rPr>
              <a:t> = spark.sparkContext.</a:t>
            </a:r>
            <a:r>
              <a:rPr b="1" lang="en" sz="1300">
                <a:solidFill>
                  <a:schemeClr val="dk1"/>
                </a:solidFill>
                <a:highlight>
                  <a:srgbClr val="FFFFFF"/>
                </a:highlight>
                <a:latin typeface="Courier New"/>
                <a:ea typeface="Courier New"/>
                <a:cs typeface="Courier New"/>
                <a:sym typeface="Courier New"/>
              </a:rPr>
              <a:t>textFile</a:t>
            </a:r>
            <a:r>
              <a:rPr lang="en" sz="1300">
                <a:solidFill>
                  <a:schemeClr val="dk1"/>
                </a:solidFill>
                <a:highlight>
                  <a:srgbClr val="FFFFFF"/>
                </a:highlight>
                <a:latin typeface="Courier New"/>
                <a:ea typeface="Courier New"/>
                <a:cs typeface="Courier New"/>
                <a:sym typeface="Courier New"/>
              </a:rPr>
              <a:t>(</a:t>
            </a:r>
            <a:r>
              <a:rPr lang="en" sz="1300">
                <a:solidFill>
                  <a:srgbClr val="A31515"/>
                </a:solidFill>
                <a:highlight>
                  <a:srgbClr val="FFFFFF"/>
                </a:highlight>
                <a:latin typeface="Courier New"/>
                <a:ea typeface="Courier New"/>
                <a:cs typeface="Courier New"/>
                <a:sym typeface="Courier New"/>
              </a:rPr>
              <a:t>"/path/textFile.txt"</a:t>
            </a:r>
            <a:r>
              <a:rPr lang="en" sz="1300">
                <a:solidFill>
                  <a:schemeClr val="dk1"/>
                </a:solidFill>
                <a:highlight>
                  <a:srgbClr val="FFFFFF"/>
                </a:highlight>
                <a:latin typeface="Courier New"/>
                <a:ea typeface="Courier New"/>
                <a:cs typeface="Courier New"/>
                <a:sym typeface="Courier New"/>
              </a:rPr>
              <a:t>)</a:t>
            </a:r>
            <a:endParaRPr sz="130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a:t>Two types of operations on RDDs: </a:t>
            </a:r>
            <a:r>
              <a:rPr b="1" lang="en"/>
              <a:t>transformations</a:t>
            </a:r>
            <a:r>
              <a:rPr lang="en"/>
              <a:t> and </a:t>
            </a:r>
            <a:r>
              <a:rPr b="1" lang="en"/>
              <a:t>actions</a:t>
            </a:r>
            <a:endParaRPr b="1"/>
          </a:p>
          <a:p>
            <a:pPr indent="0" lvl="0" marL="0" rtl="0" algn="l">
              <a:spcBef>
                <a:spcPts val="120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4861700" y="292775"/>
            <a:ext cx="3898724" cy="2361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Lazy </a:t>
            </a:r>
            <a:r>
              <a:rPr lang="en"/>
              <a:t>Evaluation</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Transformations</a:t>
            </a:r>
            <a:r>
              <a:rPr lang="en" sz="1500">
                <a:solidFill>
                  <a:srgbClr val="292929"/>
                </a:solidFill>
                <a:highlight>
                  <a:srgbClr val="FFFFFF"/>
                </a:highlight>
                <a:latin typeface="Georgia"/>
                <a:ea typeface="Georgia"/>
                <a:cs typeface="Georgia"/>
                <a:sym typeface="Georgia"/>
              </a:rPr>
              <a:t>: </a:t>
            </a:r>
            <a:br>
              <a:rPr lang="en" sz="1500">
                <a:solidFill>
                  <a:srgbClr val="292929"/>
                </a:solidFill>
                <a:highlight>
                  <a:srgbClr val="FFFFFF"/>
                </a:highlight>
                <a:latin typeface="Georgia"/>
                <a:ea typeface="Georgia"/>
                <a:cs typeface="Georgia"/>
                <a:sym typeface="Georgia"/>
              </a:rPr>
            </a:br>
            <a:r>
              <a:rPr lang="en" sz="1500">
                <a:solidFill>
                  <a:srgbClr val="292929"/>
                </a:solidFill>
                <a:highlight>
                  <a:srgbClr val="FFFFFF"/>
                </a:highlight>
                <a:latin typeface="Georgia"/>
                <a:ea typeface="Georgia"/>
                <a:cs typeface="Georgia"/>
                <a:sym typeface="Georgia"/>
              </a:rPr>
              <a:t>When you apply a transformation on a RDD it will not be evaluated immediately but will only be stored in a DAG (Directed Acyclic Graph) and will be evaluated at some later point of time after an action is executed.</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500">
                <a:solidFill>
                  <a:srgbClr val="292929"/>
                </a:solidFill>
                <a:highlight>
                  <a:srgbClr val="FFFFFF"/>
                </a:highlight>
                <a:latin typeface="Georgia"/>
                <a:ea typeface="Georgia"/>
                <a:cs typeface="Georgia"/>
                <a:sym typeface="Georgia"/>
              </a:rPr>
              <a:t>Two types of transformations:</a:t>
            </a:r>
            <a:endParaRPr sz="1500">
              <a:solidFill>
                <a:srgbClr val="292929"/>
              </a:solidFill>
              <a:highlight>
                <a:srgbClr val="FFFFFF"/>
              </a:highlight>
              <a:latin typeface="Georgia"/>
              <a:ea typeface="Georgia"/>
              <a:cs typeface="Georgia"/>
              <a:sym typeface="Georgia"/>
            </a:endParaRPr>
          </a:p>
          <a:p>
            <a:pPr indent="-323850" lvl="0" marL="457200" rtl="0" algn="l">
              <a:spcBef>
                <a:spcPts val="1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Narrow transformations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Wide transformations</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Transformations</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Narrow transformation:</a:t>
            </a:r>
            <a:br>
              <a:rPr lang="en" sz="1500">
                <a:solidFill>
                  <a:srgbClr val="292929"/>
                </a:solidFill>
                <a:highlight>
                  <a:srgbClr val="FFFFFF"/>
                </a:highlight>
                <a:latin typeface="Georgia"/>
                <a:ea typeface="Georgia"/>
                <a:cs typeface="Georgia"/>
                <a:sym typeface="Georgia"/>
              </a:rPr>
            </a:br>
            <a:r>
              <a:rPr lang="en" sz="1500">
                <a:solidFill>
                  <a:srgbClr val="292929"/>
                </a:solidFill>
                <a:highlight>
                  <a:srgbClr val="FFFFFF"/>
                </a:highlight>
                <a:latin typeface="Georgia"/>
                <a:ea typeface="Georgia"/>
                <a:cs typeface="Georgia"/>
                <a:sym typeface="Georgia"/>
              </a:rPr>
              <a:t> The result of the narrow transformation is such that in the output RDD each of the partitions have records that are from the same partition in the parent RDD. Operations like Map, FlatMap, Filter, Sample come under narrow transformations.</a:t>
            </a:r>
            <a:br>
              <a:rPr lang="en" sz="1500">
                <a:solidFill>
                  <a:srgbClr val="292929"/>
                </a:solidFill>
                <a:highlight>
                  <a:srgbClr val="FFFFFF"/>
                </a:highlight>
                <a:latin typeface="Georgia"/>
                <a:ea typeface="Georgia"/>
                <a:cs typeface="Georgia"/>
                <a:sym typeface="Georgia"/>
              </a:rPr>
            </a:b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500">
                <a:solidFill>
                  <a:srgbClr val="292929"/>
                </a:solidFill>
                <a:highlight>
                  <a:srgbClr val="FFFFFF"/>
                </a:highlight>
                <a:latin typeface="Georgia"/>
                <a:ea typeface="Georgia"/>
                <a:cs typeface="Georgia"/>
                <a:sym typeface="Georgia"/>
              </a:rPr>
              <a:t>Wide transformations:</a:t>
            </a:r>
            <a:br>
              <a:rPr b="1" lang="en" sz="1500">
                <a:solidFill>
                  <a:srgbClr val="292929"/>
                </a:solidFill>
                <a:highlight>
                  <a:srgbClr val="FFFFFF"/>
                </a:highlight>
                <a:latin typeface="Georgia"/>
                <a:ea typeface="Georgia"/>
                <a:cs typeface="Georgia"/>
                <a:sym typeface="Georgia"/>
              </a:rPr>
            </a:br>
            <a:r>
              <a:rPr lang="en" sz="1500">
                <a:solidFill>
                  <a:srgbClr val="292929"/>
                </a:solidFill>
                <a:highlight>
                  <a:srgbClr val="FFFFFF"/>
                </a:highlight>
                <a:latin typeface="Georgia"/>
                <a:ea typeface="Georgia"/>
                <a:cs typeface="Georgia"/>
                <a:sym typeface="Georgia"/>
              </a:rPr>
              <a:t>The data in each of the partitions of the resulting RDD comes from multiple different partitions in the parent RDD. Transformation functions like groupByKey(), reduceByKey() fall under the category of wide transformation.</a:t>
            </a:r>
            <a:endParaRPr b="1"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Types of Transformations</a:t>
            </a:r>
            <a:endParaRPr/>
          </a:p>
          <a:p>
            <a:pPr indent="0" lvl="0" marL="0" rtl="0" algn="l">
              <a:spcBef>
                <a:spcPts val="0"/>
              </a:spcBef>
              <a:spcAft>
                <a:spcPts val="0"/>
              </a:spcAft>
              <a:buNone/>
            </a:pPr>
            <a:r>
              <a:t/>
            </a:r>
            <a:endParaRPr/>
          </a:p>
        </p:txBody>
      </p:sp>
      <p:pic>
        <p:nvPicPr>
          <p:cNvPr id="150" name="Google Shape;150;p27"/>
          <p:cNvPicPr preferRelativeResize="0"/>
          <p:nvPr/>
        </p:nvPicPr>
        <p:blipFill>
          <a:blip r:embed="rId3">
            <a:alphaModFix/>
          </a:blip>
          <a:stretch>
            <a:fillRect/>
          </a:stretch>
        </p:blipFill>
        <p:spPr>
          <a:xfrm>
            <a:off x="1048650" y="1152475"/>
            <a:ext cx="6149901" cy="3892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70425" y="19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Transformations</a:t>
            </a:r>
            <a:endParaRPr/>
          </a:p>
        </p:txBody>
      </p:sp>
      <p:graphicFrame>
        <p:nvGraphicFramePr>
          <p:cNvPr id="156" name="Google Shape;156;p28"/>
          <p:cNvGraphicFramePr/>
          <p:nvPr/>
        </p:nvGraphicFramePr>
        <p:xfrm>
          <a:off x="717675" y="1017725"/>
          <a:ext cx="3000000" cy="3000000"/>
        </p:xfrm>
        <a:graphic>
          <a:graphicData uri="http://schemas.openxmlformats.org/drawingml/2006/table">
            <a:tbl>
              <a:tblPr>
                <a:noFill/>
                <a:tableStyleId>{918C66C1-8C09-4327-A609-C8086064D8B6}</a:tableStyleId>
              </a:tblPr>
              <a:tblGrid>
                <a:gridCol w="3619500"/>
                <a:gridCol w="3619500"/>
              </a:tblGrid>
              <a:tr h="381000">
                <a:tc>
                  <a:txBody>
                    <a:bodyPr/>
                    <a:lstStyle/>
                    <a:p>
                      <a:pPr indent="0" lvl="0" marL="0" rtl="0" algn="l">
                        <a:spcBef>
                          <a:spcPts val="0"/>
                        </a:spcBef>
                        <a:spcAft>
                          <a:spcPts val="0"/>
                        </a:spcAft>
                        <a:buNone/>
                      </a:pPr>
                      <a:r>
                        <a:rPr b="1" lang="en" sz="1050">
                          <a:solidFill>
                            <a:srgbClr val="212529"/>
                          </a:solidFill>
                          <a:highlight>
                            <a:srgbClr val="FFFFFF"/>
                          </a:highlight>
                          <a:latin typeface="Roboto"/>
                          <a:ea typeface="Roboto"/>
                          <a:cs typeface="Roboto"/>
                          <a:sym typeface="Roboto"/>
                        </a:rPr>
                        <a:t>Transformation</a:t>
                      </a:r>
                      <a:endParaRPr/>
                    </a:p>
                  </a:txBody>
                  <a:tcPr marT="91425" marB="91425" marR="91425" marL="91425"/>
                </a:tc>
                <a:tc>
                  <a:txBody>
                    <a:bodyPr/>
                    <a:lstStyle/>
                    <a:p>
                      <a:pPr indent="0" lvl="0" marL="0" rtl="0" algn="l">
                        <a:spcBef>
                          <a:spcPts val="0"/>
                        </a:spcBef>
                        <a:spcAft>
                          <a:spcPts val="0"/>
                        </a:spcAft>
                        <a:buNone/>
                      </a:pPr>
                      <a:r>
                        <a:rPr b="1" lang="en" sz="1050">
                          <a:solidFill>
                            <a:srgbClr val="212529"/>
                          </a:solidFill>
                          <a:highlight>
                            <a:srgbClr val="FFFFFF"/>
                          </a:highlight>
                          <a:latin typeface="Roboto"/>
                          <a:ea typeface="Roboto"/>
                          <a:cs typeface="Roboto"/>
                          <a:sym typeface="Roboto"/>
                        </a:rPr>
                        <a:t>Meaning</a:t>
                      </a:r>
                      <a:endParaRPr/>
                    </a:p>
                  </a:txBody>
                  <a:tcPr marT="91425" marB="91425" marR="91425" marL="91425"/>
                </a:tc>
              </a:tr>
              <a:tr h="381000">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map(func)</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Return a new distributed dataset formed by passing each element of the source through a function </a:t>
                      </a:r>
                      <a:r>
                        <a:rPr i="1" lang="en" sz="1050">
                          <a:solidFill>
                            <a:srgbClr val="212529"/>
                          </a:solidFill>
                          <a:highlight>
                            <a:srgbClr val="F1F4F5"/>
                          </a:highlight>
                          <a:latin typeface="Roboto"/>
                          <a:ea typeface="Roboto"/>
                          <a:cs typeface="Roboto"/>
                          <a:sym typeface="Roboto"/>
                        </a:rPr>
                        <a:t>func</a:t>
                      </a:r>
                      <a:r>
                        <a:rPr lang="en" sz="1050">
                          <a:solidFill>
                            <a:srgbClr val="212529"/>
                          </a:solidFill>
                          <a:highlight>
                            <a:srgbClr val="F1F4F5"/>
                          </a:highlight>
                          <a:latin typeface="Roboto"/>
                          <a:ea typeface="Roboto"/>
                          <a:cs typeface="Roboto"/>
                          <a:sym typeface="Roboto"/>
                        </a:rPr>
                        <a:t>.</a:t>
                      </a:r>
                      <a:endParaRPr/>
                    </a:p>
                  </a:txBody>
                  <a:tcPr marT="91425" marB="91425" marR="91425" marL="91425"/>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filter(</a:t>
                      </a:r>
                      <a:r>
                        <a:rPr i="1" lang="en" sz="1050">
                          <a:solidFill>
                            <a:srgbClr val="212529"/>
                          </a:solidFill>
                          <a:highlight>
                            <a:srgbClr val="FFFFFF"/>
                          </a:highlight>
                          <a:latin typeface="Roboto"/>
                          <a:ea typeface="Roboto"/>
                          <a:cs typeface="Roboto"/>
                          <a:sym typeface="Roboto"/>
                        </a:rPr>
                        <a:t>func</a:t>
                      </a:r>
                      <a:r>
                        <a:rPr lang="en" sz="1050">
                          <a:solidFill>
                            <a:srgbClr val="212529"/>
                          </a:solidFill>
                          <a:highlight>
                            <a:srgbClr val="FFFFFF"/>
                          </a:highlight>
                          <a:latin typeface="Roboto"/>
                          <a:ea typeface="Roboto"/>
                          <a:cs typeface="Roboto"/>
                          <a:sym typeface="Roboto"/>
                        </a:rPr>
                        <a:t>)</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Return a new dataset formed by selecting those elements of the source on which </a:t>
                      </a:r>
                      <a:r>
                        <a:rPr i="1" lang="en" sz="1050">
                          <a:solidFill>
                            <a:srgbClr val="212529"/>
                          </a:solidFill>
                          <a:highlight>
                            <a:srgbClr val="FFFFFF"/>
                          </a:highlight>
                          <a:latin typeface="Roboto"/>
                          <a:ea typeface="Roboto"/>
                          <a:cs typeface="Roboto"/>
                          <a:sym typeface="Roboto"/>
                        </a:rPr>
                        <a:t>func</a:t>
                      </a:r>
                      <a:r>
                        <a:rPr lang="en" sz="1050">
                          <a:solidFill>
                            <a:srgbClr val="212529"/>
                          </a:solidFill>
                          <a:highlight>
                            <a:srgbClr val="FFFFFF"/>
                          </a:highlight>
                          <a:latin typeface="Roboto"/>
                          <a:ea typeface="Roboto"/>
                          <a:cs typeface="Roboto"/>
                          <a:sym typeface="Roboto"/>
                        </a:rPr>
                        <a:t> returns true.</a:t>
                      </a:r>
                      <a:endParaRPr/>
                    </a:p>
                  </a:txBody>
                  <a:tcPr marT="91425" marB="91425" marR="91425" marL="91425"/>
                </a:tc>
              </a:tr>
              <a:tr h="451525">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flatMap(</a:t>
                      </a:r>
                      <a:r>
                        <a:rPr i="1" lang="en" sz="1050">
                          <a:solidFill>
                            <a:srgbClr val="212529"/>
                          </a:solidFill>
                          <a:highlight>
                            <a:srgbClr val="F1F4F5"/>
                          </a:highlight>
                          <a:latin typeface="Roboto"/>
                          <a:ea typeface="Roboto"/>
                          <a:cs typeface="Roboto"/>
                          <a:sym typeface="Roboto"/>
                        </a:rPr>
                        <a:t>func</a:t>
                      </a:r>
                      <a:r>
                        <a:rPr lang="en" sz="1050">
                          <a:solidFill>
                            <a:srgbClr val="212529"/>
                          </a:solidFill>
                          <a:highlight>
                            <a:srgbClr val="F1F4F5"/>
                          </a:highlight>
                          <a:latin typeface="Roboto"/>
                          <a:ea typeface="Roboto"/>
                          <a:cs typeface="Roboto"/>
                          <a:sym typeface="Roboto"/>
                        </a:rPr>
                        <a:t>)</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Similar to map, but each input item can be mapped to 0 or more output items (so </a:t>
                      </a:r>
                      <a:r>
                        <a:rPr i="1" lang="en" sz="1050">
                          <a:solidFill>
                            <a:srgbClr val="212529"/>
                          </a:solidFill>
                          <a:highlight>
                            <a:srgbClr val="F1F4F5"/>
                          </a:highlight>
                          <a:latin typeface="Roboto"/>
                          <a:ea typeface="Roboto"/>
                          <a:cs typeface="Roboto"/>
                          <a:sym typeface="Roboto"/>
                        </a:rPr>
                        <a:t>func</a:t>
                      </a:r>
                      <a:r>
                        <a:rPr lang="en" sz="1050">
                          <a:solidFill>
                            <a:srgbClr val="212529"/>
                          </a:solidFill>
                          <a:highlight>
                            <a:srgbClr val="F1F4F5"/>
                          </a:highlight>
                          <a:latin typeface="Roboto"/>
                          <a:ea typeface="Roboto"/>
                          <a:cs typeface="Roboto"/>
                          <a:sym typeface="Roboto"/>
                        </a:rPr>
                        <a:t> should return a Seq rather than a single item).</a:t>
                      </a:r>
                      <a:endParaRPr/>
                    </a:p>
                  </a:txBody>
                  <a:tcPr marT="91425" marB="91425" marR="91425" marL="91425">
                    <a:lnB cap="flat" cmpd="sng" w="9525">
                      <a:solidFill>
                        <a:srgbClr val="DEE2E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coalesce(</a:t>
                      </a:r>
                      <a:r>
                        <a:rPr i="1" lang="en" sz="1050">
                          <a:solidFill>
                            <a:srgbClr val="212529"/>
                          </a:solidFill>
                          <a:highlight>
                            <a:srgbClr val="FFFFFF"/>
                          </a:highlight>
                          <a:latin typeface="Roboto"/>
                          <a:ea typeface="Roboto"/>
                          <a:cs typeface="Roboto"/>
                          <a:sym typeface="Roboto"/>
                        </a:rPr>
                        <a:t>numPartitions</a:t>
                      </a:r>
                      <a:r>
                        <a:rPr lang="en" sz="1050">
                          <a:solidFill>
                            <a:srgbClr val="212529"/>
                          </a:solidFill>
                          <a:highlight>
                            <a:srgbClr val="FFFFFF"/>
                          </a:highlight>
                          <a:latin typeface="Roboto"/>
                          <a:ea typeface="Roboto"/>
                          <a:cs typeface="Roboto"/>
                          <a:sym typeface="Roboto"/>
                        </a:rPr>
                        <a:t>)</a:t>
                      </a:r>
                      <a:endParaRPr sz="1050">
                        <a:solidFill>
                          <a:srgbClr val="212529"/>
                        </a:solidFill>
                        <a:highlight>
                          <a:srgbClr val="F1F4F5"/>
                        </a:highlight>
                        <a:latin typeface="Roboto"/>
                        <a:ea typeface="Roboto"/>
                        <a:cs typeface="Roboto"/>
                        <a:sym typeface="Roboto"/>
                      </a:endParaRPr>
                    </a:p>
                  </a:txBody>
                  <a:tcPr marT="91425" marB="91425" marR="91425" marL="91425">
                    <a:lnR cap="flat" cmpd="sng" w="9525">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050">
                          <a:solidFill>
                            <a:srgbClr val="212529"/>
                          </a:solidFill>
                          <a:latin typeface="Roboto"/>
                          <a:ea typeface="Roboto"/>
                          <a:cs typeface="Roboto"/>
                          <a:sym typeface="Roboto"/>
                        </a:rPr>
                        <a:t>Decrease the number of partitions in the RDD to numPartitions. Useful for running operations more efficiently after filtering down a large dataset.</a:t>
                      </a:r>
                      <a:endParaRPr sz="1050">
                        <a:solidFill>
                          <a:srgbClr val="212529"/>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repartition(</a:t>
                      </a:r>
                      <a:r>
                        <a:rPr i="1" lang="en" sz="1050">
                          <a:solidFill>
                            <a:srgbClr val="212529"/>
                          </a:solidFill>
                          <a:highlight>
                            <a:srgbClr val="F1F4F5"/>
                          </a:highlight>
                          <a:latin typeface="Roboto"/>
                          <a:ea typeface="Roboto"/>
                          <a:cs typeface="Roboto"/>
                          <a:sym typeface="Roboto"/>
                        </a:rPr>
                        <a:t>numPartitions</a:t>
                      </a:r>
                      <a:r>
                        <a:rPr lang="en" sz="1050">
                          <a:solidFill>
                            <a:srgbClr val="212529"/>
                          </a:solidFill>
                          <a:highlight>
                            <a:srgbClr val="F1F4F5"/>
                          </a:highlight>
                          <a:latin typeface="Roboto"/>
                          <a:ea typeface="Roboto"/>
                          <a:cs typeface="Roboto"/>
                          <a:sym typeface="Roboto"/>
                        </a:rPr>
                        <a:t>)</a:t>
                      </a:r>
                      <a:endParaRPr sz="1050">
                        <a:solidFill>
                          <a:srgbClr val="212529"/>
                        </a:solidFill>
                        <a:highlight>
                          <a:srgbClr val="F1F4F5"/>
                        </a:highlight>
                        <a:latin typeface="Roboto"/>
                        <a:ea typeface="Roboto"/>
                        <a:cs typeface="Roboto"/>
                        <a:sym typeface="Roboto"/>
                      </a:endParaRPr>
                    </a:p>
                  </a:txBody>
                  <a:tcPr marT="91425" marB="91425" marR="91425" marL="91425">
                    <a:lnR cap="flat" cmpd="sng" w="9525">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050">
                          <a:solidFill>
                            <a:srgbClr val="212529"/>
                          </a:solidFill>
                          <a:latin typeface="Roboto"/>
                          <a:ea typeface="Roboto"/>
                          <a:cs typeface="Roboto"/>
                          <a:sym typeface="Roboto"/>
                        </a:rPr>
                        <a:t>Reshuffle the data in the RDD randomly to create either more or fewer partitions and balance it across them. This always shuffles all data over the network.</a:t>
                      </a:r>
                      <a:endParaRPr sz="1050">
                        <a:solidFill>
                          <a:srgbClr val="212529"/>
                        </a:solidFill>
                        <a:highlight>
                          <a:srgbClr val="F1F4F5"/>
                        </a:highlight>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intersection(</a:t>
                      </a:r>
                      <a:r>
                        <a:rPr i="1" lang="en" sz="1050">
                          <a:solidFill>
                            <a:srgbClr val="212529"/>
                          </a:solidFill>
                          <a:highlight>
                            <a:srgbClr val="FFFFFF"/>
                          </a:highlight>
                          <a:latin typeface="Roboto"/>
                          <a:ea typeface="Roboto"/>
                          <a:cs typeface="Roboto"/>
                          <a:sym typeface="Roboto"/>
                        </a:rPr>
                        <a:t>otherDataset</a:t>
                      </a:r>
                      <a:r>
                        <a:rPr lang="en" sz="1050">
                          <a:solidFill>
                            <a:srgbClr val="212529"/>
                          </a:solidFill>
                          <a:highlight>
                            <a:srgbClr val="FFFFFF"/>
                          </a:highlight>
                          <a:latin typeface="Roboto"/>
                          <a:ea typeface="Roboto"/>
                          <a:cs typeface="Roboto"/>
                          <a:sym typeface="Roboto"/>
                        </a:rPr>
                        <a:t>)</a:t>
                      </a:r>
                      <a:endParaRPr sz="1050">
                        <a:solidFill>
                          <a:srgbClr val="212529"/>
                        </a:solidFill>
                        <a:highlight>
                          <a:srgbClr val="F1F4F5"/>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Return a new RDD that contains the intersection of elements in the source dataset and the argument.</a:t>
                      </a:r>
                      <a:endParaRPr sz="1050">
                        <a:solidFill>
                          <a:srgbClr val="212529"/>
                        </a:solidFill>
                        <a:highlight>
                          <a:srgbClr val="F1F4F5"/>
                        </a:highlight>
                        <a:latin typeface="Roboto"/>
                        <a:ea typeface="Roboto"/>
                        <a:cs typeface="Roboto"/>
                        <a:sym typeface="Roboto"/>
                      </a:endParaRPr>
                    </a:p>
                  </a:txBody>
                  <a:tcPr marT="91425" marB="91425" marR="91425" marL="91425">
                    <a:lnT cap="flat" cmpd="sng" w="9525">
                      <a:solidFill>
                        <a:srgbClr val="CCCCCC"/>
                      </a:solidFill>
                      <a:prstDash val="solid"/>
                      <a:round/>
                      <a:headEnd len="sm" w="sm" type="none"/>
                      <a:tailEnd len="sm" w="sm" type="none"/>
                    </a:lnT>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Actions</a:t>
            </a:r>
            <a:endParaRPr/>
          </a:p>
        </p:txBody>
      </p:sp>
      <p:graphicFrame>
        <p:nvGraphicFramePr>
          <p:cNvPr id="162" name="Google Shape;162;p29"/>
          <p:cNvGraphicFramePr/>
          <p:nvPr/>
        </p:nvGraphicFramePr>
        <p:xfrm>
          <a:off x="623675" y="1099925"/>
          <a:ext cx="3000000" cy="3000000"/>
        </p:xfrm>
        <a:graphic>
          <a:graphicData uri="http://schemas.openxmlformats.org/drawingml/2006/table">
            <a:tbl>
              <a:tblPr>
                <a:noFill/>
                <a:tableStyleId>{918C66C1-8C09-4327-A609-C8086064D8B6}</a:tableStyleId>
              </a:tblPr>
              <a:tblGrid>
                <a:gridCol w="3619500"/>
                <a:gridCol w="3619500"/>
              </a:tblGrid>
              <a:tr h="381000">
                <a:tc>
                  <a:txBody>
                    <a:bodyPr/>
                    <a:lstStyle/>
                    <a:p>
                      <a:pPr indent="0" lvl="0" marL="0" rtl="0" algn="l">
                        <a:lnSpc>
                          <a:spcPct val="115000"/>
                        </a:lnSpc>
                        <a:spcBef>
                          <a:spcPts val="0"/>
                        </a:spcBef>
                        <a:spcAft>
                          <a:spcPts val="0"/>
                        </a:spcAft>
                        <a:buNone/>
                      </a:pPr>
                      <a:r>
                        <a:rPr b="1" lang="en" sz="1050">
                          <a:solidFill>
                            <a:srgbClr val="212529"/>
                          </a:solidFill>
                          <a:latin typeface="Roboto"/>
                          <a:ea typeface="Roboto"/>
                          <a:cs typeface="Roboto"/>
                          <a:sym typeface="Roboto"/>
                        </a:rPr>
                        <a:t>Action</a:t>
                      </a:r>
                      <a:endParaRPr b="1" sz="1050">
                        <a:solidFill>
                          <a:srgbClr val="212529"/>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 sz="1050">
                          <a:solidFill>
                            <a:srgbClr val="212529"/>
                          </a:solidFill>
                          <a:highlight>
                            <a:srgbClr val="FFFFFF"/>
                          </a:highlight>
                          <a:latin typeface="Roboto"/>
                          <a:ea typeface="Roboto"/>
                          <a:cs typeface="Roboto"/>
                          <a:sym typeface="Roboto"/>
                        </a:rPr>
                        <a:t>Meaning</a:t>
                      </a:r>
                      <a:endParaRPr/>
                    </a:p>
                  </a:txBody>
                  <a:tcPr marT="91425" marB="91425" marR="91425" marL="91425">
                    <a:lnL cap="flat" cmpd="sng" w="9525">
                      <a:solidFill>
                        <a:srgbClr val="CCCCCC"/>
                      </a:solidFill>
                      <a:prstDash val="solid"/>
                      <a:round/>
                      <a:headEnd len="sm" w="sm" type="none"/>
                      <a:tailEnd len="sm" w="sm" type="none"/>
                    </a:lnL>
                  </a:tcPr>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collect()</a:t>
                      </a:r>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Return all the elements of the dataset as an array at the driver program. This is usually useful after a filter or other operation that returns a sufficiently small subset of the data.</a:t>
                      </a:r>
                      <a:endParaRPr/>
                    </a:p>
                  </a:txBody>
                  <a:tcPr marT="91425" marB="91425" marR="91425" marL="91425"/>
                </a:tc>
              </a:tr>
              <a:tr h="381000">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count()</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Return the number of elements in the dataset.</a:t>
                      </a:r>
                      <a:endParaRPr/>
                    </a:p>
                  </a:txBody>
                  <a:tcPr marT="91425" marB="91425" marR="91425" marL="91425"/>
                </a:tc>
              </a:tr>
              <a:tr h="381000">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take(</a:t>
                      </a:r>
                      <a:r>
                        <a:rPr i="1" lang="en" sz="1050">
                          <a:solidFill>
                            <a:srgbClr val="212529"/>
                          </a:solidFill>
                          <a:highlight>
                            <a:srgbClr val="F1F4F5"/>
                          </a:highlight>
                          <a:latin typeface="Roboto"/>
                          <a:ea typeface="Roboto"/>
                          <a:cs typeface="Roboto"/>
                          <a:sym typeface="Roboto"/>
                        </a:rPr>
                        <a:t>n</a:t>
                      </a:r>
                      <a:r>
                        <a:rPr lang="en" sz="1050">
                          <a:solidFill>
                            <a:srgbClr val="212529"/>
                          </a:solidFill>
                          <a:highlight>
                            <a:srgbClr val="F1F4F5"/>
                          </a:highlight>
                          <a:latin typeface="Roboto"/>
                          <a:ea typeface="Roboto"/>
                          <a:cs typeface="Roboto"/>
                          <a:sym typeface="Roboto"/>
                        </a:rPr>
                        <a:t>)</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1F4F5"/>
                          </a:highlight>
                          <a:latin typeface="Roboto"/>
                          <a:ea typeface="Roboto"/>
                          <a:cs typeface="Roboto"/>
                          <a:sym typeface="Roboto"/>
                        </a:rPr>
                        <a:t>Return an array with the first </a:t>
                      </a:r>
                      <a:r>
                        <a:rPr i="1" lang="en" sz="1050">
                          <a:solidFill>
                            <a:srgbClr val="212529"/>
                          </a:solidFill>
                          <a:highlight>
                            <a:srgbClr val="F1F4F5"/>
                          </a:highlight>
                          <a:latin typeface="Roboto"/>
                          <a:ea typeface="Roboto"/>
                          <a:cs typeface="Roboto"/>
                          <a:sym typeface="Roboto"/>
                        </a:rPr>
                        <a:t>n</a:t>
                      </a:r>
                      <a:r>
                        <a:rPr lang="en" sz="1050">
                          <a:solidFill>
                            <a:srgbClr val="212529"/>
                          </a:solidFill>
                          <a:highlight>
                            <a:srgbClr val="F1F4F5"/>
                          </a:highlight>
                          <a:latin typeface="Roboto"/>
                          <a:ea typeface="Roboto"/>
                          <a:cs typeface="Roboto"/>
                          <a:sym typeface="Roboto"/>
                        </a:rPr>
                        <a:t> elements of the dataset.</a:t>
                      </a:r>
                      <a:endParaRPr/>
                    </a:p>
                  </a:txBody>
                  <a:tcPr marT="91425" marB="91425" marR="91425" marL="91425"/>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first()</a:t>
                      </a:r>
                      <a:endParaRPr/>
                    </a:p>
                  </a:txBody>
                  <a:tcPr marT="91425" marB="91425" marR="91425" marL="91425"/>
                </a:tc>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Return the first element of the dataset (similar to take(1)).</a:t>
                      </a:r>
                      <a:endParaRPr/>
                    </a:p>
                  </a:txBody>
                  <a:tcPr marT="91425" marB="91425" marR="91425" marL="91425">
                    <a:lnB cap="flat" cmpd="sng" w="9525">
                      <a:solidFill>
                        <a:srgbClr val="DEE2E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50">
                          <a:solidFill>
                            <a:srgbClr val="212529"/>
                          </a:solidFill>
                          <a:highlight>
                            <a:srgbClr val="FFFFFF"/>
                          </a:highlight>
                          <a:latin typeface="Roboto"/>
                          <a:ea typeface="Roboto"/>
                          <a:cs typeface="Roboto"/>
                          <a:sym typeface="Roboto"/>
                        </a:rPr>
                        <a:t>saveAsTextFile(</a:t>
                      </a:r>
                      <a:r>
                        <a:rPr i="1" lang="en" sz="1050">
                          <a:solidFill>
                            <a:srgbClr val="212529"/>
                          </a:solidFill>
                          <a:highlight>
                            <a:srgbClr val="FFFFFF"/>
                          </a:highlight>
                          <a:latin typeface="Roboto"/>
                          <a:ea typeface="Roboto"/>
                          <a:cs typeface="Roboto"/>
                          <a:sym typeface="Roboto"/>
                        </a:rPr>
                        <a:t>path</a:t>
                      </a:r>
                      <a:r>
                        <a:rPr lang="en" sz="1050">
                          <a:solidFill>
                            <a:srgbClr val="212529"/>
                          </a:solidFill>
                          <a:highlight>
                            <a:srgbClr val="FFFFFF"/>
                          </a:highlight>
                          <a:latin typeface="Roboto"/>
                          <a:ea typeface="Roboto"/>
                          <a:cs typeface="Roboto"/>
                          <a:sym typeface="Roboto"/>
                        </a:rPr>
                        <a:t>)</a:t>
                      </a:r>
                      <a:endParaRPr/>
                    </a:p>
                  </a:txBody>
                  <a:tcPr marT="91425" marB="91425" marR="91425" marL="91425">
                    <a:lnR cap="flat" cmpd="sng" w="9525">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050">
                          <a:solidFill>
                            <a:srgbClr val="212529"/>
                          </a:solidFill>
                          <a:latin typeface="Roboto"/>
                          <a:ea typeface="Roboto"/>
                          <a:cs typeface="Roboto"/>
                          <a:sym typeface="Roboto"/>
                        </a:rPr>
                        <a:t>Write the elements of the dataset as a text file (or set of text files) in a given directory in the local filesystem, HDFS or any other Hadoop-supported file system. Spark will call toString on each element to convert it to a line of text in the file.</a:t>
                      </a:r>
                      <a:endParaRPr sz="1050">
                        <a:solidFill>
                          <a:srgbClr val="212529"/>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900"/>
              </a:spcBef>
              <a:spcAft>
                <a:spcPts val="400"/>
              </a:spcAft>
              <a:buClr>
                <a:schemeClr val="dk1"/>
              </a:buClr>
              <a:buSzPct val="39285"/>
              <a:buFont typeface="Arial"/>
              <a:buNone/>
            </a:pPr>
            <a:r>
              <a:rPr lang="en"/>
              <a:t>Caching</a:t>
            </a:r>
            <a:r>
              <a:rPr b="1" lang="en" sz="1800">
                <a:solidFill>
                  <a:srgbClr val="1D1F22"/>
                </a:solidFill>
                <a:latin typeface="Roboto"/>
                <a:ea typeface="Roboto"/>
                <a:cs typeface="Roboto"/>
                <a:sym typeface="Roboto"/>
              </a:rPr>
              <a:t> </a:t>
            </a:r>
            <a:r>
              <a:rPr lang="en"/>
              <a:t>Data</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20000"/>
              </a:lnSpc>
              <a:spcBef>
                <a:spcPts val="9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cache() method is used to cache the intermediate results of the transformation into memory so that any future transformations on the results of cached transformation improve the performance.</a:t>
            </a:r>
            <a:endParaRPr sz="1500">
              <a:solidFill>
                <a:srgbClr val="292929"/>
              </a:solidFill>
              <a:highlight>
                <a:srgbClr val="FFFFFF"/>
              </a:highlight>
              <a:latin typeface="Georgia"/>
              <a:ea typeface="Georgia"/>
              <a:cs typeface="Georgia"/>
              <a:sym typeface="Georgia"/>
            </a:endParaRPr>
          </a:p>
          <a:p>
            <a:pPr indent="-323850" lvl="0" marL="457200" rtl="0" algn="l">
              <a:lnSpc>
                <a:spcPct val="120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Caching is a lazy evaluation meaning it will not cache the results until you call the action operation</a:t>
            </a:r>
            <a:endParaRPr sz="1500">
              <a:solidFill>
                <a:srgbClr val="292929"/>
              </a:solidFill>
              <a:highlight>
                <a:srgbClr val="FFFFFF"/>
              </a:highlight>
              <a:latin typeface="Georgia"/>
              <a:ea typeface="Georgia"/>
              <a:cs typeface="Georgia"/>
              <a:sym typeface="Georgia"/>
            </a:endParaRPr>
          </a:p>
          <a:p>
            <a:pPr indent="-323850" lvl="0" marL="457200" rtl="0" algn="l">
              <a:lnSpc>
                <a:spcPct val="120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Caching is one of the optimization tricks to improve the performance of the long-running PySpark applications/jobs.</a:t>
            </a:r>
            <a:endParaRPr sz="1150">
              <a:solidFill>
                <a:schemeClr val="dk1"/>
              </a:solidFill>
              <a:highlight>
                <a:srgbClr val="F9F9F9"/>
              </a:highlight>
            </a:endParaRPr>
          </a:p>
          <a:p>
            <a:pPr indent="0" lvl="0" marL="0" rtl="0" algn="l">
              <a:spcBef>
                <a:spcPts val="4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217775" y="1931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900"/>
              </a:spcBef>
              <a:spcAft>
                <a:spcPts val="0"/>
              </a:spcAft>
              <a:buClr>
                <a:schemeClr val="dk1"/>
              </a:buClr>
              <a:buSzPct val="39285"/>
              <a:buFont typeface="Arial"/>
              <a:buNone/>
            </a:pPr>
            <a:r>
              <a:rPr lang="en"/>
              <a:t>Caching</a:t>
            </a:r>
            <a:r>
              <a:rPr b="1" lang="en" sz="1800">
                <a:solidFill>
                  <a:srgbClr val="1D1F22"/>
                </a:solidFill>
                <a:latin typeface="Roboto"/>
                <a:ea typeface="Roboto"/>
                <a:cs typeface="Roboto"/>
                <a:sym typeface="Roboto"/>
              </a:rPr>
              <a:t> </a:t>
            </a:r>
            <a:r>
              <a:rPr lang="en"/>
              <a:t>Data</a:t>
            </a:r>
            <a:endParaRPr/>
          </a:p>
          <a:p>
            <a:pPr indent="0" lvl="0" marL="0" rtl="0" algn="l">
              <a:spcBef>
                <a:spcPts val="400"/>
              </a:spcBef>
              <a:spcAft>
                <a:spcPts val="0"/>
              </a:spcAft>
              <a:buNone/>
            </a:pPr>
            <a:r>
              <a:t/>
            </a:r>
            <a:endParaRPr/>
          </a:p>
        </p:txBody>
      </p:sp>
      <p:sp>
        <p:nvSpPr>
          <p:cNvPr id="174" name="Google Shape;174;p31"/>
          <p:cNvSpPr txBox="1"/>
          <p:nvPr>
            <p:ph idx="1" type="body"/>
          </p:nvPr>
        </p:nvSpPr>
        <p:spPr>
          <a:xfrm>
            <a:off x="272950" y="920000"/>
            <a:ext cx="8520600" cy="959700"/>
          </a:xfrm>
          <a:prstGeom prst="rect">
            <a:avLst/>
          </a:prstGeom>
        </p:spPr>
        <p:txBody>
          <a:bodyPr anchorCtr="0" anchor="t" bIns="91425" lIns="91425" spcFirstLastPara="1" rIns="91425" wrap="square" tIns="91425">
            <a:normAutofit fontScale="92500" lnSpcReduction="20000"/>
          </a:bodyPr>
          <a:lstStyle/>
          <a:p>
            <a:pPr indent="-316706" lvl="0" marL="457200" rtl="0" algn="l">
              <a:lnSpc>
                <a:spcPct val="120000"/>
              </a:lnSpc>
              <a:spcBef>
                <a:spcPts val="900"/>
              </a:spcBef>
              <a:spcAft>
                <a:spcPts val="0"/>
              </a:spcAft>
              <a:buClr>
                <a:srgbClr val="292929"/>
              </a:buClr>
              <a:buSzPct val="100000"/>
              <a:buFont typeface="Georgia"/>
              <a:buChar char="●"/>
            </a:pPr>
            <a:r>
              <a:rPr lang="en" sz="1500">
                <a:solidFill>
                  <a:srgbClr val="292929"/>
                </a:solidFill>
                <a:highlight>
                  <a:schemeClr val="lt1"/>
                </a:highlight>
                <a:latin typeface="Georgia"/>
                <a:ea typeface="Georgia"/>
                <a:cs typeface="Georgia"/>
                <a:sym typeface="Georgia"/>
              </a:rPr>
              <a:t>persist</a:t>
            </a:r>
            <a:r>
              <a:rPr lang="en" sz="1500">
                <a:solidFill>
                  <a:srgbClr val="292929"/>
                </a:solidFill>
                <a:highlight>
                  <a:schemeClr val="lt1"/>
                </a:highlight>
                <a:latin typeface="Georgia"/>
                <a:ea typeface="Georgia"/>
                <a:cs typeface="Georgia"/>
                <a:sym typeface="Georgia"/>
              </a:rPr>
              <a:t>() method is used to cache the intermediate results of the transformation but with options of different storage level.</a:t>
            </a:r>
            <a:endParaRPr sz="1500">
              <a:solidFill>
                <a:srgbClr val="292929"/>
              </a:solidFill>
              <a:highlight>
                <a:schemeClr val="lt1"/>
              </a:highlight>
              <a:latin typeface="Georgia"/>
              <a:ea typeface="Georgia"/>
              <a:cs typeface="Georgia"/>
              <a:sym typeface="Georgia"/>
            </a:endParaRPr>
          </a:p>
          <a:p>
            <a:pPr indent="0" lvl="0" marL="457200" rtl="0" algn="l">
              <a:lnSpc>
                <a:spcPct val="120000"/>
              </a:lnSpc>
              <a:spcBef>
                <a:spcPts val="900"/>
              </a:spcBef>
              <a:spcAft>
                <a:spcPts val="400"/>
              </a:spcAft>
              <a:buNone/>
            </a:pPr>
            <a:r>
              <a:t/>
            </a:r>
            <a:endParaRPr sz="1500">
              <a:solidFill>
                <a:srgbClr val="292929"/>
              </a:solidFill>
              <a:highlight>
                <a:schemeClr val="lt1"/>
              </a:highlight>
              <a:latin typeface="Georgia"/>
              <a:ea typeface="Georgia"/>
              <a:cs typeface="Georgia"/>
              <a:sym typeface="Georgia"/>
            </a:endParaRPr>
          </a:p>
        </p:txBody>
      </p:sp>
      <p:pic>
        <p:nvPicPr>
          <p:cNvPr id="175" name="Google Shape;175;p31"/>
          <p:cNvPicPr preferRelativeResize="0"/>
          <p:nvPr/>
        </p:nvPicPr>
        <p:blipFill>
          <a:blip r:embed="rId3">
            <a:alphaModFix/>
          </a:blip>
          <a:stretch>
            <a:fillRect/>
          </a:stretch>
        </p:blipFill>
        <p:spPr>
          <a:xfrm>
            <a:off x="311700" y="1550225"/>
            <a:ext cx="8332751" cy="3593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Jargons</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ctr">
              <a:spcBef>
                <a:spcPts val="0"/>
              </a:spcBef>
              <a:spcAft>
                <a:spcPts val="0"/>
              </a:spcAft>
              <a:buNone/>
            </a:pPr>
            <a:r>
              <a:rPr lang="en" sz="2800">
                <a:solidFill>
                  <a:srgbClr val="292929"/>
                </a:solidFill>
                <a:highlight>
                  <a:srgbClr val="FFFFFF"/>
                </a:highlight>
                <a:latin typeface="Georgia"/>
                <a:ea typeface="Georgia"/>
                <a:cs typeface="Georgia"/>
                <a:sym typeface="Georgia"/>
              </a:rPr>
              <a:t>DAG</a:t>
            </a:r>
            <a:r>
              <a:rPr lang="en" sz="1500">
                <a:solidFill>
                  <a:srgbClr val="292929"/>
                </a:solidFill>
                <a:highlight>
                  <a:srgbClr val="FFFFFF"/>
                </a:highlight>
                <a:latin typeface="Georgia"/>
                <a:ea typeface="Georgia"/>
                <a:cs typeface="Georgia"/>
                <a:sym typeface="Georgia"/>
              </a:rPr>
              <a:t>		Driver	</a:t>
            </a:r>
            <a:r>
              <a:rPr lang="en" sz="1700">
                <a:solidFill>
                  <a:srgbClr val="292929"/>
                </a:solidFill>
                <a:highlight>
                  <a:srgbClr val="FFFFFF"/>
                </a:highlight>
                <a:latin typeface="Georgia"/>
                <a:ea typeface="Georgia"/>
                <a:cs typeface="Georgia"/>
                <a:sym typeface="Georgia"/>
              </a:rPr>
              <a:t>Partition		</a:t>
            </a:r>
            <a:r>
              <a:rPr lang="en" sz="1100">
                <a:solidFill>
                  <a:srgbClr val="292929"/>
                </a:solidFill>
                <a:highlight>
                  <a:srgbClr val="FFFFFF"/>
                </a:highlight>
                <a:latin typeface="Georgia"/>
                <a:ea typeface="Georgia"/>
                <a:cs typeface="Georgia"/>
                <a:sym typeface="Georgia"/>
              </a:rPr>
              <a:t>Jobs</a:t>
            </a:r>
            <a:endParaRPr sz="1100">
              <a:solidFill>
                <a:srgbClr val="292929"/>
              </a:solidFill>
              <a:highlight>
                <a:srgbClr val="FFFFFF"/>
              </a:highlight>
              <a:latin typeface="Georgia"/>
              <a:ea typeface="Georgia"/>
              <a:cs typeface="Georgia"/>
              <a:sym typeface="Georgia"/>
            </a:endParaRPr>
          </a:p>
          <a:p>
            <a:pPr indent="0" lvl="0" marL="457200" rtl="0" algn="l">
              <a:spcBef>
                <a:spcPts val="1200"/>
              </a:spcBef>
              <a:spcAft>
                <a:spcPts val="0"/>
              </a:spcAft>
              <a:buNone/>
            </a:pPr>
            <a:r>
              <a:rPr lang="en" sz="1500">
                <a:solidFill>
                  <a:srgbClr val="292929"/>
                </a:solidFill>
                <a:highlight>
                  <a:srgbClr val="FFFFFF"/>
                </a:highlight>
                <a:latin typeface="Georgia"/>
                <a:ea typeface="Georgia"/>
                <a:cs typeface="Georgia"/>
                <a:sym typeface="Georgia"/>
              </a:rPr>
              <a:t>	</a:t>
            </a:r>
            <a:r>
              <a:rPr lang="en" sz="2900">
                <a:solidFill>
                  <a:srgbClr val="292929"/>
                </a:solidFill>
                <a:highlight>
                  <a:srgbClr val="FFFFFF"/>
                </a:highlight>
                <a:latin typeface="Georgia"/>
                <a:ea typeface="Georgia"/>
                <a:cs typeface="Georgia"/>
                <a:sym typeface="Georgia"/>
              </a:rPr>
              <a:t>RDD</a:t>
            </a:r>
            <a:r>
              <a:rPr lang="en" sz="1500">
                <a:solidFill>
                  <a:srgbClr val="292929"/>
                </a:solidFill>
                <a:highlight>
                  <a:srgbClr val="FFFFFF"/>
                </a:highlight>
                <a:latin typeface="Georgia"/>
                <a:ea typeface="Georgia"/>
                <a:cs typeface="Georgia"/>
                <a:sym typeface="Georgia"/>
              </a:rPr>
              <a:t>		SparkContext			Transformations	</a:t>
            </a:r>
            <a:r>
              <a:rPr lang="en" sz="3000">
                <a:solidFill>
                  <a:srgbClr val="292929"/>
                </a:solidFill>
                <a:highlight>
                  <a:srgbClr val="FFFFFF"/>
                </a:highlight>
                <a:latin typeface="Georgia"/>
                <a:ea typeface="Georgia"/>
                <a:cs typeface="Georgia"/>
                <a:sym typeface="Georgia"/>
              </a:rPr>
              <a:t>Actions</a:t>
            </a:r>
            <a:endParaRPr sz="3000">
              <a:solidFill>
                <a:srgbClr val="292929"/>
              </a:solidFill>
              <a:highlight>
                <a:srgbClr val="FFFFFF"/>
              </a:highlight>
              <a:latin typeface="Georgia"/>
              <a:ea typeface="Georgia"/>
              <a:cs typeface="Georgia"/>
              <a:sym typeface="Georgia"/>
            </a:endParaRPr>
          </a:p>
          <a:p>
            <a:pPr indent="0" lvl="0" marL="2286000" rtl="0" algn="l">
              <a:spcBef>
                <a:spcPts val="1200"/>
              </a:spcBef>
              <a:spcAft>
                <a:spcPts val="0"/>
              </a:spcAft>
              <a:buNone/>
            </a:pPr>
            <a:r>
              <a:rPr lang="en" sz="1500">
                <a:solidFill>
                  <a:srgbClr val="292929"/>
                </a:solidFill>
                <a:highlight>
                  <a:srgbClr val="FFFFFF"/>
                </a:highlight>
                <a:latin typeface="Georgia"/>
                <a:ea typeface="Georgia"/>
                <a:cs typeface="Georgia"/>
                <a:sym typeface="Georgia"/>
              </a:rPr>
              <a:t>Executors		</a:t>
            </a:r>
            <a:r>
              <a:rPr lang="en" sz="1900">
                <a:solidFill>
                  <a:srgbClr val="292929"/>
                </a:solidFill>
                <a:highlight>
                  <a:srgbClr val="FFFFFF"/>
                </a:highlight>
                <a:latin typeface="Georgia"/>
                <a:ea typeface="Georgia"/>
                <a:cs typeface="Georgia"/>
                <a:sym typeface="Georgia"/>
              </a:rPr>
              <a:t>Lazy </a:t>
            </a:r>
            <a:r>
              <a:rPr lang="en" sz="1900">
                <a:solidFill>
                  <a:srgbClr val="292929"/>
                </a:solidFill>
                <a:highlight>
                  <a:srgbClr val="FFFFFF"/>
                </a:highlight>
                <a:latin typeface="Georgia"/>
                <a:ea typeface="Georgia"/>
                <a:cs typeface="Georgia"/>
                <a:sym typeface="Georgia"/>
              </a:rPr>
              <a:t>Evaluation		</a:t>
            </a:r>
            <a:r>
              <a:rPr lang="en" sz="1100">
                <a:solidFill>
                  <a:srgbClr val="292929"/>
                </a:solidFill>
                <a:highlight>
                  <a:srgbClr val="FFFFFF"/>
                </a:highlight>
                <a:latin typeface="Georgia"/>
                <a:ea typeface="Georgia"/>
                <a:cs typeface="Georgia"/>
                <a:sym typeface="Georgia"/>
              </a:rPr>
              <a:t>Jargons</a:t>
            </a:r>
            <a:endParaRPr sz="1100">
              <a:solidFill>
                <a:srgbClr val="292929"/>
              </a:solidFill>
              <a:highlight>
                <a:srgbClr val="FFFFFF"/>
              </a:highlight>
              <a:latin typeface="Georgia"/>
              <a:ea typeface="Georgia"/>
              <a:cs typeface="Georgia"/>
              <a:sym typeface="Georgia"/>
            </a:endParaRPr>
          </a:p>
          <a:p>
            <a:pPr indent="0" lvl="0" marL="2286000" rtl="0" algn="l">
              <a:spcBef>
                <a:spcPts val="1200"/>
              </a:spcBef>
              <a:spcAft>
                <a:spcPts val="0"/>
              </a:spcAft>
              <a:buNone/>
            </a:pPr>
            <a:r>
              <a:t/>
            </a:r>
            <a:endParaRPr sz="11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100">
                <a:solidFill>
                  <a:srgbClr val="292929"/>
                </a:solidFill>
                <a:highlight>
                  <a:srgbClr val="FFFFFF"/>
                </a:highlight>
                <a:latin typeface="Georgia"/>
                <a:ea typeface="Georgia"/>
                <a:cs typeface="Georgia"/>
                <a:sym typeface="Georgia"/>
              </a:rPr>
              <a:t>			Stages			</a:t>
            </a:r>
            <a:r>
              <a:rPr lang="en" sz="1600">
                <a:solidFill>
                  <a:srgbClr val="292929"/>
                </a:solidFill>
                <a:highlight>
                  <a:srgbClr val="FFFFFF"/>
                </a:highlight>
                <a:latin typeface="Georgia"/>
                <a:ea typeface="Georgia"/>
                <a:cs typeface="Georgia"/>
                <a:sym typeface="Georgia"/>
              </a:rPr>
              <a:t>Coalesce		Repartition		</a:t>
            </a:r>
            <a:r>
              <a:rPr lang="en" sz="2091">
                <a:solidFill>
                  <a:srgbClr val="292929"/>
                </a:solidFill>
                <a:highlight>
                  <a:srgbClr val="FFFFFF"/>
                </a:highlight>
                <a:latin typeface="Georgia"/>
                <a:ea typeface="Georgia"/>
                <a:cs typeface="Georgia"/>
                <a:sym typeface="Georgia"/>
              </a:rPr>
              <a:t>In-Memory</a:t>
            </a:r>
            <a:endParaRPr sz="2091">
              <a:solidFill>
                <a:srgbClr val="292929"/>
              </a:solidFill>
              <a:highlight>
                <a:srgbClr val="FFFFFF"/>
              </a:highlight>
              <a:latin typeface="Georgia"/>
              <a:ea typeface="Georgia"/>
              <a:cs typeface="Georgia"/>
              <a:sym typeface="Georgia"/>
            </a:endParaRPr>
          </a:p>
          <a:p>
            <a:pPr indent="0" lvl="0" marL="2286000" rtl="0" algn="l">
              <a:spcBef>
                <a:spcPts val="1200"/>
              </a:spcBef>
              <a:spcAft>
                <a:spcPts val="0"/>
              </a:spcAft>
              <a:buNone/>
            </a:pPr>
            <a:r>
              <a:t/>
            </a:r>
            <a:endParaRPr sz="1100">
              <a:solidFill>
                <a:srgbClr val="292929"/>
              </a:solidFill>
              <a:highlight>
                <a:srgbClr val="FFFFFF"/>
              </a:highlight>
              <a:latin typeface="Georgia"/>
              <a:ea typeface="Georgia"/>
              <a:cs typeface="Georgia"/>
              <a:sym typeface="Georgia"/>
            </a:endParaRPr>
          </a:p>
          <a:p>
            <a:pPr indent="0" lvl="0" marL="2286000" rtl="0" algn="l">
              <a:spcBef>
                <a:spcPts val="1200"/>
              </a:spcBef>
              <a:spcAft>
                <a:spcPts val="0"/>
              </a:spcAft>
              <a:buNone/>
            </a:pPr>
            <a:r>
              <a:t/>
            </a:r>
            <a:endParaRPr sz="11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DAG (</a:t>
            </a:r>
            <a:r>
              <a:rPr lang="en"/>
              <a:t>Directed Acyclic Graph )</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Vertices are RDDs and Edges are operations.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Acyclic -Transformation cannot return to the older partition.</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SzPts val="1500"/>
              <a:buChar char="●"/>
            </a:pPr>
            <a:r>
              <a:rPr lang="en" sz="1500">
                <a:solidFill>
                  <a:srgbClr val="292929"/>
                </a:solidFill>
                <a:highlight>
                  <a:srgbClr val="FFFFFF"/>
                </a:highlight>
                <a:latin typeface="Georgia"/>
                <a:ea typeface="Georgia"/>
                <a:cs typeface="Georgia"/>
                <a:sym typeface="Georgia"/>
              </a:rPr>
              <a:t>On the calling of Action, the created DAG submits to the DAG Scheduler which further splits the graph into the stages of the task</a:t>
            </a:r>
            <a:r>
              <a:rPr lang="en"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highlight>
                  <a:srgbClr val="FFFFFF"/>
                </a:highlight>
                <a:latin typeface="Times New Roman"/>
                <a:ea typeface="Times New Roman"/>
                <a:cs typeface="Times New Roman"/>
                <a:sym typeface="Times New Roman"/>
              </a:rPr>
              <a:t>A stage is comprised of tasks based on partitions of the input data.</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5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150">
              <a:solidFill>
                <a:srgbClr val="4D5356"/>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Keywords…</a:t>
            </a:r>
            <a:endParaRPr/>
          </a:p>
        </p:txBody>
      </p:sp>
      <p:sp>
        <p:nvSpPr>
          <p:cNvPr id="187" name="Google Shape;187;p33"/>
          <p:cNvSpPr txBox="1"/>
          <p:nvPr>
            <p:ph idx="1" type="body"/>
          </p:nvPr>
        </p:nvSpPr>
        <p:spPr>
          <a:xfrm>
            <a:off x="27175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highlight>
                  <a:srgbClr val="FFFFFF"/>
                </a:highlight>
                <a:latin typeface="Times New Roman"/>
                <a:ea typeface="Times New Roman"/>
                <a:cs typeface="Times New Roman"/>
                <a:sym typeface="Times New Roman"/>
              </a:rPr>
              <a:t>Spark </a:t>
            </a:r>
            <a:r>
              <a:rPr b="1" lang="en" sz="1500">
                <a:solidFill>
                  <a:schemeClr val="dk1"/>
                </a:solidFill>
                <a:highlight>
                  <a:srgbClr val="FFFFFF"/>
                </a:highlight>
                <a:latin typeface="Times New Roman"/>
                <a:ea typeface="Times New Roman"/>
                <a:cs typeface="Times New Roman"/>
                <a:sym typeface="Times New Roman"/>
              </a:rPr>
              <a:t>Application</a:t>
            </a:r>
            <a:r>
              <a:rPr lang="en" sz="1500">
                <a:solidFill>
                  <a:schemeClr val="dk1"/>
                </a:solidFill>
                <a:highlight>
                  <a:srgbClr val="FFFFFF"/>
                </a:highlight>
                <a:latin typeface="Times New Roman"/>
                <a:ea typeface="Times New Roman"/>
                <a:cs typeface="Times New Roman"/>
                <a:sym typeface="Times New Roman"/>
              </a:rPr>
              <a:t> : An application comprises several jobs. A job is created, whenever you execute an action function like write().</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Job: </a:t>
            </a:r>
            <a:r>
              <a:rPr lang="en" sz="1500">
                <a:solidFill>
                  <a:schemeClr val="dk1"/>
                </a:solidFill>
                <a:highlight>
                  <a:srgbClr val="FFFFFF"/>
                </a:highlight>
                <a:latin typeface="Times New Roman"/>
                <a:ea typeface="Times New Roman"/>
                <a:cs typeface="Times New Roman"/>
                <a:sym typeface="Times New Roman"/>
              </a:rPr>
              <a:t>A job comprises several stages. When Spark encounters a function that requires a shuffle it creates a new stage. Transformation functions like reduceByKey(), Join() etc will trigger a shuffle and will result in a new stage. Spark will also create a stage when you are reading a dataset.</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110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Task : </a:t>
            </a:r>
            <a:r>
              <a:rPr lang="en" sz="1500">
                <a:solidFill>
                  <a:schemeClr val="dk1"/>
                </a:solidFill>
                <a:highlight>
                  <a:srgbClr val="FFFFFF"/>
                </a:highlight>
                <a:latin typeface="Times New Roman"/>
                <a:ea typeface="Times New Roman"/>
                <a:cs typeface="Times New Roman"/>
                <a:sym typeface="Times New Roman"/>
              </a:rPr>
              <a:t>Task is the smallest execution unit in Spark. A task in spark executes a series of instructions. For eg. reading data, filtering and applying map() on data can be combined into a task. Tasks are executed inside an executor.</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110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Stage: </a:t>
            </a:r>
            <a:r>
              <a:rPr lang="en" sz="1500">
                <a:solidFill>
                  <a:schemeClr val="dk1"/>
                </a:solidFill>
                <a:highlight>
                  <a:srgbClr val="FFFFFF"/>
                </a:highlight>
                <a:latin typeface="Times New Roman"/>
                <a:ea typeface="Times New Roman"/>
                <a:cs typeface="Times New Roman"/>
                <a:sym typeface="Times New Roman"/>
              </a:rPr>
              <a:t>A stage comprises several tasks and every task in the stage executes the same set of instructions.</a:t>
            </a:r>
            <a:endParaRPr sz="1050">
              <a:solidFill>
                <a:srgbClr val="626262"/>
              </a:solidFill>
              <a:highlight>
                <a:srgbClr val="F6F6F6"/>
              </a:highlight>
              <a:latin typeface="Lora"/>
              <a:ea typeface="Lora"/>
              <a:cs typeface="Lora"/>
              <a:sym typeface="Lora"/>
            </a:endParaRPr>
          </a:p>
          <a:p>
            <a:pPr indent="0" lvl="0" marL="0" rtl="0" algn="l">
              <a:spcBef>
                <a:spcPts val="1100"/>
              </a:spcBef>
              <a:spcAft>
                <a:spcPts val="1200"/>
              </a:spcAft>
              <a:buNone/>
            </a:pPr>
            <a:r>
              <a:t/>
            </a:r>
            <a:endParaRPr sz="1050">
              <a:solidFill>
                <a:srgbClr val="626262"/>
              </a:solidFill>
              <a:highlight>
                <a:srgbClr val="F6F6F6"/>
              </a:highlight>
              <a:latin typeface="Lora"/>
              <a:ea typeface="Lora"/>
              <a:cs typeface="Lora"/>
              <a:sym typeface="Lora"/>
            </a:endParaRPr>
          </a:p>
        </p:txBody>
      </p:sp>
      <p:pic>
        <p:nvPicPr>
          <p:cNvPr id="188" name="Google Shape;188;p33"/>
          <p:cNvPicPr preferRelativeResize="0"/>
          <p:nvPr/>
        </p:nvPicPr>
        <p:blipFill>
          <a:blip r:embed="rId3">
            <a:alphaModFix/>
          </a:blip>
          <a:stretch>
            <a:fillRect/>
          </a:stretch>
        </p:blipFill>
        <p:spPr>
          <a:xfrm>
            <a:off x="5491050" y="3688051"/>
            <a:ext cx="3301299" cy="1415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50025" y="0"/>
            <a:ext cx="5441726" cy="4916451"/>
          </a:xfrm>
          <a:prstGeom prst="rect">
            <a:avLst/>
          </a:prstGeom>
          <a:noFill/>
          <a:ln>
            <a:noFill/>
          </a:ln>
        </p:spPr>
      </p:pic>
      <p:sp>
        <p:nvSpPr>
          <p:cNvPr id="194" name="Google Shape;194;p34"/>
          <p:cNvSpPr txBox="1"/>
          <p:nvPr/>
        </p:nvSpPr>
        <p:spPr>
          <a:xfrm>
            <a:off x="5343325" y="989175"/>
            <a:ext cx="3800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Georgia"/>
                <a:ea typeface="Georgia"/>
                <a:cs typeface="Georgia"/>
                <a:sym typeface="Georgia"/>
              </a:rPr>
              <a:t>// </a:t>
            </a:r>
            <a:r>
              <a:rPr i="1" lang="en" sz="1200">
                <a:latin typeface="Georgia"/>
                <a:ea typeface="Georgia"/>
                <a:cs typeface="Georgia"/>
                <a:sym typeface="Georgia"/>
              </a:rPr>
              <a:t>Pseudocode</a:t>
            </a:r>
            <a:br>
              <a:rPr i="1" lang="en" sz="1200"/>
            </a:br>
            <a:br>
              <a:rPr lang="en"/>
            </a:br>
            <a:r>
              <a:rPr lang="en"/>
              <a:t>rdd1 = sc.textFile("/data/blah/input")\</a:t>
            </a:r>
            <a:br>
              <a:rPr lang="en"/>
            </a:br>
            <a:r>
              <a:rPr lang="en"/>
              <a:t>.map(lambda x: (x.id,x.gender,x.salary*2))</a:t>
            </a:r>
            <a:br>
              <a:rPr lang="en"/>
            </a:br>
            <a:endParaRPr/>
          </a:p>
          <a:p>
            <a:pPr indent="0" lvl="0" marL="0" rtl="0" algn="l">
              <a:spcBef>
                <a:spcPts val="0"/>
              </a:spcBef>
              <a:spcAft>
                <a:spcPts val="0"/>
              </a:spcAft>
              <a:buClr>
                <a:schemeClr val="dk1"/>
              </a:buClr>
              <a:buSzPts val="1100"/>
              <a:buFont typeface="Arial"/>
              <a:buNone/>
            </a:pPr>
            <a:r>
              <a:rPr lang="en"/>
              <a:t>rdd2 = sc.parallelize(range(100))</a:t>
            </a:r>
            <a:endParaRPr/>
          </a:p>
          <a:p>
            <a:pPr indent="0" lvl="0" marL="0" rtl="0" algn="l">
              <a:spcBef>
                <a:spcPts val="0"/>
              </a:spcBef>
              <a:spcAft>
                <a:spcPts val="0"/>
              </a:spcAft>
              <a:buClr>
                <a:schemeClr val="dk1"/>
              </a:buClr>
              <a:buSzPts val="1100"/>
              <a:buFont typeface="Arial"/>
              <a:buNone/>
            </a:pPr>
            <a:r>
              <a:rPr lang="en"/>
              <a:t>rdd3 = rdd1.join(rdd2)</a:t>
            </a:r>
            <a:endParaRPr/>
          </a:p>
          <a:p>
            <a:pPr indent="0" lvl="0" marL="0" rtl="0" algn="l">
              <a:spcBef>
                <a:spcPts val="0"/>
              </a:spcBef>
              <a:spcAft>
                <a:spcPts val="0"/>
              </a:spcAft>
              <a:buClr>
                <a:schemeClr val="dk1"/>
              </a:buClr>
              <a:buSzPts val="1100"/>
              <a:buFont typeface="Arial"/>
              <a:buNone/>
            </a:pPr>
            <a:r>
              <a:rPr lang="en"/>
              <a:t>rdd4 = rdd3.mapPartitions(someFunc)</a:t>
            </a:r>
            <a:endParaRPr/>
          </a:p>
          <a:p>
            <a:pPr indent="0" lvl="0" marL="0" rtl="0" algn="l">
              <a:spcBef>
                <a:spcPts val="0"/>
              </a:spcBef>
              <a:spcAft>
                <a:spcPts val="0"/>
              </a:spcAft>
              <a:buClr>
                <a:schemeClr val="dk1"/>
              </a:buClr>
              <a:buSzPts val="1100"/>
              <a:buFont typeface="Arial"/>
              <a:buNone/>
            </a:pPr>
            <a:r>
              <a:rPr lang="en"/>
              <a:t>rdd5 = rdd4.filter(x.salary&gt;=50000)</a:t>
            </a:r>
            <a:endParaRPr/>
          </a:p>
          <a:p>
            <a:pPr indent="0" lvl="0" marL="0" rtl="0" algn="l">
              <a:spcBef>
                <a:spcPts val="0"/>
              </a:spcBef>
              <a:spcAft>
                <a:spcPts val="0"/>
              </a:spcAft>
              <a:buClr>
                <a:schemeClr val="dk1"/>
              </a:buClr>
              <a:buSzPts val="1100"/>
              <a:buFont typeface="Arial"/>
              <a:buNone/>
            </a:pPr>
            <a:r>
              <a:rPr lang="en"/>
              <a:t>rdd5.saveAsTextFile("/data/blah/out")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A Dataset is a distributed collection of data (added Spark 1.6 ).</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No named Columns.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Only </a:t>
            </a:r>
            <a:r>
              <a:rPr lang="en" sz="1500">
                <a:solidFill>
                  <a:srgbClr val="292929"/>
                </a:solidFill>
                <a:highlight>
                  <a:srgbClr val="FFFFFF"/>
                </a:highlight>
                <a:latin typeface="Georgia"/>
                <a:ea typeface="Georgia"/>
                <a:cs typeface="Georgia"/>
                <a:sym typeface="Georgia"/>
              </a:rPr>
              <a:t>Available</a:t>
            </a:r>
            <a:r>
              <a:rPr lang="en" sz="1500">
                <a:solidFill>
                  <a:srgbClr val="292929"/>
                </a:solidFill>
                <a:highlight>
                  <a:srgbClr val="FFFFFF"/>
                </a:highlight>
                <a:latin typeface="Georgia"/>
                <a:ea typeface="Georgia"/>
                <a:cs typeface="Georgia"/>
                <a:sym typeface="Georgia"/>
              </a:rPr>
              <a:t> in Scala and Java.</a:t>
            </a:r>
            <a:endParaRPr sz="1500">
              <a:solidFill>
                <a:srgbClr val="292929"/>
              </a:solidFill>
              <a:highlight>
                <a:srgbClr val="FFFFFF"/>
              </a:highlight>
              <a:latin typeface="Georgia"/>
              <a:ea typeface="Georgia"/>
              <a:cs typeface="Georgia"/>
              <a:sym typeface="Georgia"/>
            </a:endParaRPr>
          </a:p>
          <a:p>
            <a:pPr indent="0" lvl="0" marL="457200" rtl="0" algn="l">
              <a:spcBef>
                <a:spcPts val="1200"/>
              </a:spcBef>
              <a:spcAft>
                <a:spcPts val="120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DataFrames</a:t>
            </a:r>
            <a:endParaRPr/>
          </a:p>
        </p:txBody>
      </p:sp>
      <p:sp>
        <p:nvSpPr>
          <p:cNvPr id="206" name="Google Shape;206;p36"/>
          <p:cNvSpPr txBox="1"/>
          <p:nvPr>
            <p:ph idx="1" type="body"/>
          </p:nvPr>
        </p:nvSpPr>
        <p:spPr>
          <a:xfrm>
            <a:off x="311700" y="1152475"/>
            <a:ext cx="8520600" cy="1075200"/>
          </a:xfrm>
          <a:prstGeom prst="rect">
            <a:avLst/>
          </a:prstGeom>
        </p:spPr>
        <p:txBody>
          <a:bodyPr anchorCtr="0" anchor="t" bIns="91425" lIns="91425" spcFirstLastPara="1" rIns="91425" wrap="square" tIns="91425">
            <a:normAutofit fontScale="25000" lnSpcReduction="20000"/>
          </a:bodyPr>
          <a:lstStyle/>
          <a:p>
            <a:pPr indent="-332795" lvl="0" marL="457200" rtl="0" algn="l">
              <a:spcBef>
                <a:spcPts val="0"/>
              </a:spcBef>
              <a:spcAft>
                <a:spcPts val="0"/>
              </a:spcAft>
              <a:buClr>
                <a:srgbClr val="292929"/>
              </a:buClr>
              <a:buSzPct val="100000"/>
              <a:buFont typeface="Georgia"/>
              <a:buChar char="●"/>
            </a:pPr>
            <a:r>
              <a:rPr lang="en" sz="6563">
                <a:solidFill>
                  <a:srgbClr val="292929"/>
                </a:solidFill>
                <a:highlight>
                  <a:srgbClr val="FFFFFF"/>
                </a:highlight>
                <a:latin typeface="Georgia"/>
                <a:ea typeface="Georgia"/>
                <a:cs typeface="Georgia"/>
                <a:sym typeface="Georgia"/>
              </a:rPr>
              <a:t>DataFrames are the distributed collections of data, organized into rows and columns. Each column in a DataFrame has a name and an associated type.</a:t>
            </a:r>
            <a:endParaRPr sz="6563">
              <a:solidFill>
                <a:srgbClr val="292929"/>
              </a:solidFill>
              <a:highlight>
                <a:srgbClr val="FFFFFF"/>
              </a:highlight>
              <a:latin typeface="Georgia"/>
              <a:ea typeface="Georgia"/>
              <a:cs typeface="Georgia"/>
              <a:sym typeface="Georgia"/>
            </a:endParaRPr>
          </a:p>
          <a:p>
            <a:pPr indent="-332795" lvl="0" marL="457200" rtl="0" algn="l">
              <a:spcBef>
                <a:spcPts val="0"/>
              </a:spcBef>
              <a:spcAft>
                <a:spcPts val="0"/>
              </a:spcAft>
              <a:buClr>
                <a:srgbClr val="292929"/>
              </a:buClr>
              <a:buSzPct val="100000"/>
              <a:buFont typeface="Georgia"/>
              <a:buChar char="●"/>
            </a:pPr>
            <a:r>
              <a:rPr lang="en" sz="6563">
                <a:solidFill>
                  <a:srgbClr val="292929"/>
                </a:solidFill>
                <a:highlight>
                  <a:srgbClr val="FFFFFF"/>
                </a:highlight>
                <a:latin typeface="Georgia"/>
                <a:ea typeface="Georgia"/>
                <a:cs typeface="Georgia"/>
                <a:sym typeface="Georgia"/>
              </a:rPr>
              <a:t>DataFrames are built on top of RDDs.</a:t>
            </a:r>
            <a:br>
              <a:rPr lang="en" sz="6563">
                <a:solidFill>
                  <a:srgbClr val="292929"/>
                </a:solidFill>
                <a:highlight>
                  <a:srgbClr val="FFFFFF"/>
                </a:highlight>
                <a:latin typeface="Georgia"/>
                <a:ea typeface="Georgia"/>
                <a:cs typeface="Georgia"/>
                <a:sym typeface="Georgia"/>
              </a:rPr>
            </a:br>
            <a:endParaRPr sz="6563">
              <a:solidFill>
                <a:srgbClr val="292929"/>
              </a:solidFill>
              <a:highlight>
                <a:srgbClr val="FFFFFF"/>
              </a:highlight>
              <a:latin typeface="Georgia"/>
              <a:ea typeface="Georgia"/>
              <a:cs typeface="Georgia"/>
              <a:sym typeface="Georgia"/>
            </a:endParaRPr>
          </a:p>
          <a:p>
            <a:pPr indent="0" lvl="0" marL="457200" rtl="0" algn="l">
              <a:spcBef>
                <a:spcPts val="1200"/>
              </a:spcBef>
              <a:spcAft>
                <a:spcPts val="0"/>
              </a:spcAft>
              <a:buNone/>
            </a:pPr>
            <a:r>
              <a:t/>
            </a:r>
            <a:endParaRPr sz="6563">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ct val="73333"/>
              <a:buFont typeface="Arial"/>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br>
              <a:rPr lang="en" sz="1500">
                <a:solidFill>
                  <a:srgbClr val="292929"/>
                </a:solidFill>
                <a:highlight>
                  <a:srgbClr val="FFFFFF"/>
                </a:highlight>
                <a:latin typeface="Georgia"/>
                <a:ea typeface="Georgia"/>
                <a:cs typeface="Georgia"/>
                <a:sym typeface="Georgia"/>
              </a:rPr>
            </a:br>
            <a:endParaRPr b="1">
              <a:solidFill>
                <a:srgbClr val="1E73BE"/>
              </a:solidFill>
              <a:highlight>
                <a:srgbClr val="F9F9F9"/>
              </a:highlight>
            </a:endParaRPr>
          </a:p>
          <a:p>
            <a:pPr indent="0" lvl="0" marL="0" rtl="0" algn="l">
              <a:spcBef>
                <a:spcPts val="1200"/>
              </a:spcBef>
              <a:spcAft>
                <a:spcPts val="1200"/>
              </a:spcAft>
              <a:buNone/>
            </a:pPr>
            <a:r>
              <a:t/>
            </a:r>
            <a:endParaRPr sz="1500">
              <a:solidFill>
                <a:srgbClr val="292929"/>
              </a:solidFill>
              <a:highlight>
                <a:srgbClr val="FFFFFF"/>
              </a:highlight>
              <a:latin typeface="Georgia"/>
              <a:ea typeface="Georgia"/>
              <a:cs typeface="Georgia"/>
              <a:sym typeface="Georgia"/>
            </a:endParaRPr>
          </a:p>
        </p:txBody>
      </p:sp>
      <p:sp>
        <p:nvSpPr>
          <p:cNvPr id="207" name="Google Shape;207;p36"/>
          <p:cNvSpPr txBox="1"/>
          <p:nvPr/>
        </p:nvSpPr>
        <p:spPr>
          <a:xfrm>
            <a:off x="479475" y="2537225"/>
            <a:ext cx="82095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292929"/>
                </a:solidFill>
                <a:highlight>
                  <a:srgbClr val="FFFFFF"/>
                </a:highlight>
                <a:latin typeface="Georgia"/>
                <a:ea typeface="Georgia"/>
                <a:cs typeface="Georgia"/>
                <a:sym typeface="Georgia"/>
              </a:rPr>
              <a:t>How to create?</a:t>
            </a:r>
            <a:endParaRPr b="1" sz="1500">
              <a:solidFill>
                <a:srgbClr val="292929"/>
              </a:solidFill>
              <a:highlight>
                <a:srgbClr val="FFFFFF"/>
              </a:highlight>
              <a:latin typeface="Georgia"/>
              <a:ea typeface="Georgia"/>
              <a:cs typeface="Georgia"/>
              <a:sym typeface="Georgia"/>
            </a:endParaRPr>
          </a:p>
          <a:p>
            <a:pPr indent="-323850" lvl="0" marL="457200" rtl="0" algn="l">
              <a:lnSpc>
                <a:spcPct val="115000"/>
              </a:lnSpc>
              <a:spcBef>
                <a:spcPts val="1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from RDD (using toDF() )</a:t>
            </a:r>
            <a:endParaRPr sz="1500">
              <a:solidFill>
                <a:srgbClr val="292929"/>
              </a:solidFill>
              <a:highlight>
                <a:srgbClr val="FFFFFF"/>
              </a:highlight>
              <a:latin typeface="Georgia"/>
              <a:ea typeface="Georgia"/>
              <a:cs typeface="Georgia"/>
              <a:sym typeface="Georgia"/>
            </a:endParaRPr>
          </a:p>
          <a:p>
            <a:pPr indent="-323850" lvl="0" marL="4572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from SparkSession</a:t>
            </a:r>
            <a:endParaRPr sz="1500">
              <a:solidFill>
                <a:srgbClr val="292929"/>
              </a:solidFill>
              <a:highlight>
                <a:srgbClr val="FFFFFF"/>
              </a:highlight>
              <a:latin typeface="Georgia"/>
              <a:ea typeface="Georgia"/>
              <a:cs typeface="Georgia"/>
              <a:sym typeface="Georgia"/>
            </a:endParaRPr>
          </a:p>
          <a:p>
            <a:pPr indent="-323850" lvl="0" marL="4572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from Data sources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Count Example</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001080"/>
                </a:solidFill>
                <a:highlight>
                  <a:srgbClr val="FFFFFF"/>
                </a:highlight>
                <a:latin typeface="Courier New"/>
                <a:ea typeface="Courier New"/>
                <a:cs typeface="Courier New"/>
                <a:sym typeface="Courier New"/>
              </a:rPr>
              <a:t>text_file</a:t>
            </a:r>
            <a:r>
              <a:rPr lang="en" sz="1500">
                <a:solidFill>
                  <a:schemeClr val="dk1"/>
                </a:solidFill>
                <a:highlight>
                  <a:srgbClr val="FFFFFF"/>
                </a:highlight>
                <a:latin typeface="Courier New"/>
                <a:ea typeface="Courier New"/>
                <a:cs typeface="Courier New"/>
                <a:sym typeface="Courier New"/>
              </a:rPr>
              <a:t> = sc.textFile(</a:t>
            </a:r>
            <a:r>
              <a:rPr lang="en" sz="1500">
                <a:solidFill>
                  <a:srgbClr val="A31515"/>
                </a:solidFill>
                <a:highlight>
                  <a:srgbClr val="FFFFFF"/>
                </a:highlight>
                <a:latin typeface="Courier New"/>
                <a:ea typeface="Courier New"/>
                <a:cs typeface="Courier New"/>
                <a:sym typeface="Courier New"/>
              </a:rPr>
              <a:t>"hdfs://..."</a:t>
            </a: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500">
                <a:solidFill>
                  <a:srgbClr val="001080"/>
                </a:solidFill>
                <a:highlight>
                  <a:srgbClr val="FFFFFF"/>
                </a:highlight>
                <a:latin typeface="Courier New"/>
                <a:ea typeface="Courier New"/>
                <a:cs typeface="Courier New"/>
                <a:sym typeface="Courier New"/>
              </a:rPr>
              <a:t>counts</a:t>
            </a:r>
            <a:r>
              <a:rPr lang="en" sz="1500">
                <a:solidFill>
                  <a:schemeClr val="dk1"/>
                </a:solidFill>
                <a:highlight>
                  <a:srgbClr val="FFFFFF"/>
                </a:highlight>
                <a:latin typeface="Courier New"/>
                <a:ea typeface="Courier New"/>
                <a:cs typeface="Courier New"/>
                <a:sym typeface="Courier New"/>
              </a:rPr>
              <a:t> = </a:t>
            </a:r>
            <a:r>
              <a:rPr lang="en" sz="1500">
                <a:solidFill>
                  <a:srgbClr val="001080"/>
                </a:solidFill>
                <a:highlight>
                  <a:srgbClr val="FFFFFF"/>
                </a:highlight>
                <a:latin typeface="Courier New"/>
                <a:ea typeface="Courier New"/>
                <a:cs typeface="Courier New"/>
                <a:sym typeface="Courier New"/>
              </a:rPr>
              <a:t>text_file</a:t>
            </a:r>
            <a:r>
              <a:rPr lang="en" sz="1500">
                <a:solidFill>
                  <a:schemeClr val="dk1"/>
                </a:solidFill>
                <a:highlight>
                  <a:srgbClr val="FFFFFF"/>
                </a:highlight>
                <a:latin typeface="Courier New"/>
                <a:ea typeface="Courier New"/>
                <a:cs typeface="Courier New"/>
                <a:sym typeface="Courier New"/>
              </a:rPr>
              <a:t>.flatMap(</a:t>
            </a:r>
            <a:r>
              <a:rPr lang="en" sz="1500">
                <a:solidFill>
                  <a:srgbClr val="0000FF"/>
                </a:solidFill>
                <a:highlight>
                  <a:srgbClr val="FFFFFF"/>
                </a:highlight>
                <a:latin typeface="Courier New"/>
                <a:ea typeface="Courier New"/>
                <a:cs typeface="Courier New"/>
                <a:sym typeface="Courier New"/>
              </a:rPr>
              <a:t>lambda</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line</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line</a:t>
            </a:r>
            <a:r>
              <a:rPr lang="en" sz="1500">
                <a:solidFill>
                  <a:schemeClr val="dk1"/>
                </a:solidFill>
                <a:highlight>
                  <a:srgbClr val="FFFFFF"/>
                </a:highlight>
                <a:latin typeface="Courier New"/>
                <a:ea typeface="Courier New"/>
                <a:cs typeface="Courier New"/>
                <a:sym typeface="Courier New"/>
              </a:rPr>
              <a:t>.split(</a:t>
            </a:r>
            <a:r>
              <a:rPr lang="en" sz="1500">
                <a:solidFill>
                  <a:srgbClr val="A31515"/>
                </a:solidFill>
                <a:highlight>
                  <a:srgbClr val="FFFFFF"/>
                </a:highlight>
                <a:latin typeface="Courier New"/>
                <a:ea typeface="Courier New"/>
                <a:cs typeface="Courier New"/>
                <a:sym typeface="Courier New"/>
              </a:rPr>
              <a:t>" "</a:t>
            </a:r>
            <a:r>
              <a:rPr lang="en"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.map(</a:t>
            </a:r>
            <a:r>
              <a:rPr lang="en" sz="1500">
                <a:solidFill>
                  <a:srgbClr val="0000FF"/>
                </a:solidFill>
                <a:highlight>
                  <a:srgbClr val="FFFFFF"/>
                </a:highlight>
                <a:latin typeface="Courier New"/>
                <a:ea typeface="Courier New"/>
                <a:cs typeface="Courier New"/>
                <a:sym typeface="Courier New"/>
              </a:rPr>
              <a:t>lambda</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word</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word</a:t>
            </a:r>
            <a:r>
              <a:rPr lang="en" sz="1500">
                <a:solidFill>
                  <a:schemeClr val="dk1"/>
                </a:solidFill>
                <a:highlight>
                  <a:srgbClr val="FFFFFF"/>
                </a:highlight>
                <a:latin typeface="Courier New"/>
                <a:ea typeface="Courier New"/>
                <a:cs typeface="Courier New"/>
                <a:sym typeface="Courier New"/>
              </a:rPr>
              <a:t>, </a:t>
            </a:r>
            <a:r>
              <a:rPr lang="en" sz="1500">
                <a:solidFill>
                  <a:srgbClr val="098658"/>
                </a:solidFill>
                <a:highlight>
                  <a:srgbClr val="FFFFFF"/>
                </a:highlight>
                <a:latin typeface="Courier New"/>
                <a:ea typeface="Courier New"/>
                <a:cs typeface="Courier New"/>
                <a:sym typeface="Courier New"/>
              </a:rPr>
              <a:t>1</a:t>
            </a:r>
            <a:r>
              <a:rPr lang="en"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Courier New"/>
                <a:ea typeface="Courier New"/>
                <a:cs typeface="Courier New"/>
                <a:sym typeface="Courier New"/>
              </a:rPr>
              <a:t>            .reduceByKey(</a:t>
            </a:r>
            <a:r>
              <a:rPr lang="en" sz="1500">
                <a:solidFill>
                  <a:srgbClr val="0000FF"/>
                </a:solidFill>
                <a:highlight>
                  <a:srgbClr val="FFFFFF"/>
                </a:highlight>
                <a:latin typeface="Courier New"/>
                <a:ea typeface="Courier New"/>
                <a:cs typeface="Courier New"/>
                <a:sym typeface="Courier New"/>
              </a:rPr>
              <a:t>lambda</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a</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b</a:t>
            </a:r>
            <a:r>
              <a:rPr lang="en" sz="1500">
                <a:solidFill>
                  <a:schemeClr val="dk1"/>
                </a:solidFill>
                <a:highlight>
                  <a:srgbClr val="FFFFFF"/>
                </a:highlight>
                <a:latin typeface="Courier New"/>
                <a:ea typeface="Courier New"/>
                <a:cs typeface="Courier New"/>
                <a:sym typeface="Courier New"/>
              </a:rPr>
              <a:t>: </a:t>
            </a:r>
            <a:r>
              <a:rPr lang="en" sz="1500">
                <a:solidFill>
                  <a:srgbClr val="001080"/>
                </a:solidFill>
                <a:highlight>
                  <a:srgbClr val="FFFFFF"/>
                </a:highlight>
                <a:latin typeface="Courier New"/>
                <a:ea typeface="Courier New"/>
                <a:cs typeface="Courier New"/>
                <a:sym typeface="Courier New"/>
              </a:rPr>
              <a:t>a</a:t>
            </a:r>
            <a:r>
              <a:rPr lang="en" sz="1500">
                <a:solidFill>
                  <a:schemeClr val="dk1"/>
                </a:solidFill>
                <a:highlight>
                  <a:srgbClr val="FFFFFF"/>
                </a:highlight>
                <a:latin typeface="Courier New"/>
                <a:ea typeface="Courier New"/>
                <a:cs typeface="Courier New"/>
                <a:sym typeface="Courier New"/>
              </a:rPr>
              <a:t> + </a:t>
            </a:r>
            <a:r>
              <a:rPr lang="en" sz="1500">
                <a:solidFill>
                  <a:srgbClr val="001080"/>
                </a:solidFill>
                <a:highlight>
                  <a:srgbClr val="FFFFFF"/>
                </a:highlight>
                <a:latin typeface="Courier New"/>
                <a:ea typeface="Courier New"/>
                <a:cs typeface="Courier New"/>
                <a:sym typeface="Courier New"/>
              </a:rPr>
              <a:t>b</a:t>
            </a: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500">
                <a:solidFill>
                  <a:srgbClr val="001080"/>
                </a:solidFill>
                <a:highlight>
                  <a:srgbClr val="FFFFFF"/>
                </a:highlight>
                <a:latin typeface="Courier New"/>
                <a:ea typeface="Courier New"/>
                <a:cs typeface="Courier New"/>
                <a:sym typeface="Courier New"/>
              </a:rPr>
              <a:t>counts</a:t>
            </a:r>
            <a:r>
              <a:rPr lang="en" sz="1500">
                <a:solidFill>
                  <a:schemeClr val="dk1"/>
                </a:solidFill>
                <a:highlight>
                  <a:srgbClr val="FFFFFF"/>
                </a:highlight>
                <a:latin typeface="Courier New"/>
                <a:ea typeface="Courier New"/>
                <a:cs typeface="Courier New"/>
                <a:sym typeface="Courier New"/>
              </a:rPr>
              <a:t>.saveAsTextFile(</a:t>
            </a:r>
            <a:r>
              <a:rPr lang="en" sz="1500">
                <a:solidFill>
                  <a:srgbClr val="A31515"/>
                </a:solidFill>
                <a:highlight>
                  <a:srgbClr val="FFFFFF"/>
                </a:highlight>
                <a:latin typeface="Courier New"/>
                <a:ea typeface="Courier New"/>
                <a:cs typeface="Courier New"/>
                <a:sym typeface="Courier New"/>
              </a:rPr>
              <a:t>"hdfs://..."</a:t>
            </a:r>
            <a:r>
              <a:rPr lang="en"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Spark?</a:t>
            </a:r>
            <a:endParaRPr/>
          </a:p>
        </p:txBody>
      </p:sp>
      <p:sp>
        <p:nvSpPr>
          <p:cNvPr id="66" name="Google Shape;66;p15"/>
          <p:cNvSpPr txBox="1"/>
          <p:nvPr>
            <p:ph idx="1" type="body"/>
          </p:nvPr>
        </p:nvSpPr>
        <p:spPr>
          <a:xfrm>
            <a:off x="311700" y="1140551"/>
            <a:ext cx="8520600" cy="13269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20000"/>
              <a:buChar char="●"/>
            </a:pPr>
            <a:r>
              <a:rPr lang="en" sz="1500">
                <a:solidFill>
                  <a:srgbClr val="292929"/>
                </a:solidFill>
                <a:highlight>
                  <a:srgbClr val="FFFFFF"/>
                </a:highlight>
                <a:latin typeface="Georgia"/>
                <a:ea typeface="Georgia"/>
                <a:cs typeface="Georgia"/>
                <a:sym typeface="Georgia"/>
              </a:rPr>
              <a:t>Apache Spark is a distributed computing engine used for analytical processing of very large Datasets.</a:t>
            </a:r>
            <a:endParaRPr/>
          </a:p>
          <a:p>
            <a:pPr indent="-334327" lvl="0" marL="457200" rtl="0" algn="l">
              <a:spcBef>
                <a:spcPts val="0"/>
              </a:spcBef>
              <a:spcAft>
                <a:spcPts val="0"/>
              </a:spcAft>
              <a:buSzPct val="120000"/>
              <a:buChar char="●"/>
            </a:pPr>
            <a:r>
              <a:rPr lang="en" sz="1500">
                <a:solidFill>
                  <a:srgbClr val="292929"/>
                </a:solidFill>
                <a:highlight>
                  <a:srgbClr val="FFFFFF"/>
                </a:highlight>
                <a:latin typeface="Georgia"/>
                <a:ea typeface="Georgia"/>
                <a:cs typeface="Georgia"/>
                <a:sym typeface="Georgia"/>
              </a:rPr>
              <a:t>Developed in 2009 in UC Berkeley’s AMPLab by Matei Zaharia.</a:t>
            </a:r>
            <a:endParaRPr sz="1500">
              <a:solidFill>
                <a:srgbClr val="292929"/>
              </a:solidFill>
              <a:highlight>
                <a:srgbClr val="FFFFFF"/>
              </a:highlight>
              <a:latin typeface="Georgia"/>
              <a:ea typeface="Georgia"/>
              <a:cs typeface="Georgia"/>
              <a:sym typeface="Georgia"/>
            </a:endParaRPr>
          </a:p>
          <a:p>
            <a:pPr indent="-316706" lvl="0" marL="457200" rtl="0" algn="l">
              <a:spcBef>
                <a:spcPts val="0"/>
              </a:spcBef>
              <a:spcAft>
                <a:spcPts val="0"/>
              </a:spcAft>
              <a:buClr>
                <a:srgbClr val="292929"/>
              </a:buClr>
              <a:buSzPct val="100000"/>
              <a:buFont typeface="Georgia"/>
              <a:buChar char="●"/>
            </a:pPr>
            <a:r>
              <a:rPr lang="en" sz="1500">
                <a:solidFill>
                  <a:srgbClr val="292929"/>
                </a:solidFill>
                <a:highlight>
                  <a:srgbClr val="FFFFFF"/>
                </a:highlight>
                <a:latin typeface="Georgia"/>
                <a:ea typeface="Georgia"/>
                <a:cs typeface="Georgia"/>
                <a:sym typeface="Georgia"/>
              </a:rPr>
              <a:t>largest open source community in big data.</a:t>
            </a:r>
            <a:endParaRPr sz="1500">
              <a:solidFill>
                <a:srgbClr val="292929"/>
              </a:solidFill>
              <a:highlight>
                <a:srgbClr val="FFFFFF"/>
              </a:highlight>
              <a:latin typeface="Georgia"/>
              <a:ea typeface="Georgia"/>
              <a:cs typeface="Georgia"/>
              <a:sym typeface="Georgia"/>
            </a:endParaRPr>
          </a:p>
          <a:p>
            <a:pPr indent="0" lvl="0" marL="457200" rtl="0" algn="l">
              <a:spcBef>
                <a:spcPts val="1200"/>
              </a:spcBef>
              <a:spcAft>
                <a:spcPts val="1200"/>
              </a:spcAft>
              <a:buNone/>
            </a:pPr>
            <a:r>
              <a:t/>
            </a:r>
            <a:endParaRPr sz="1500">
              <a:solidFill>
                <a:srgbClr val="292929"/>
              </a:solidFill>
              <a:highlight>
                <a:srgbClr val="FFFFFF"/>
              </a:highlight>
              <a:latin typeface="Georgia"/>
              <a:ea typeface="Georgia"/>
              <a:cs typeface="Georgia"/>
              <a:sym typeface="Georgia"/>
            </a:endParaRPr>
          </a:p>
        </p:txBody>
      </p:sp>
      <p:sp>
        <p:nvSpPr>
          <p:cNvPr id="67" name="Google Shape;67;p15"/>
          <p:cNvSpPr txBox="1"/>
          <p:nvPr/>
        </p:nvSpPr>
        <p:spPr>
          <a:xfrm>
            <a:off x="649275" y="3316250"/>
            <a:ext cx="75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311700" y="2846850"/>
            <a:ext cx="3153720" cy="2052900"/>
          </a:xfrm>
          <a:prstGeom prst="rect">
            <a:avLst/>
          </a:prstGeom>
          <a:noFill/>
          <a:ln>
            <a:noFill/>
          </a:ln>
        </p:spPr>
      </p:pic>
      <p:pic>
        <p:nvPicPr>
          <p:cNvPr id="69" name="Google Shape;69;p15"/>
          <p:cNvPicPr preferRelativeResize="0"/>
          <p:nvPr/>
        </p:nvPicPr>
        <p:blipFill>
          <a:blip r:embed="rId4">
            <a:alphaModFix/>
          </a:blip>
          <a:stretch>
            <a:fillRect/>
          </a:stretch>
        </p:blipFill>
        <p:spPr>
          <a:xfrm>
            <a:off x="4784050" y="2917425"/>
            <a:ext cx="4183124" cy="1976625"/>
          </a:xfrm>
          <a:prstGeom prst="rect">
            <a:avLst/>
          </a:prstGeom>
          <a:noFill/>
          <a:ln>
            <a:noFill/>
          </a:ln>
        </p:spPr>
      </p:pic>
      <p:sp>
        <p:nvSpPr>
          <p:cNvPr id="70" name="Google Shape;70;p15"/>
          <p:cNvSpPr txBox="1"/>
          <p:nvPr/>
        </p:nvSpPr>
        <p:spPr>
          <a:xfrm>
            <a:off x="5263425" y="1888025"/>
            <a:ext cx="226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Sparks are any small particles that become so hot that they start to glow</a:t>
            </a:r>
            <a:r>
              <a:rPr lang="en" sz="1200">
                <a:solidFill>
                  <a:srgbClr val="BDC1C6"/>
                </a:solidFill>
                <a:highlight>
                  <a:srgbClr val="202124"/>
                </a:highlight>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Spark</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2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In-memory computation</a:t>
            </a:r>
            <a:endParaRPr sz="1150">
              <a:solidFill>
                <a:schemeClr val="dk1"/>
              </a:solidFill>
              <a:highlight>
                <a:srgbClr val="F9F9F9"/>
              </a:highlight>
            </a:endParaRPr>
          </a:p>
          <a:p>
            <a:pPr indent="-301625" lvl="0" marL="457200" rtl="0" algn="l">
              <a:lnSpc>
                <a:spcPct val="120000"/>
              </a:lnSpc>
              <a:spcBef>
                <a:spcPts val="0"/>
              </a:spcBef>
              <a:spcAft>
                <a:spcPts val="0"/>
              </a:spcAft>
              <a:buClr>
                <a:schemeClr val="dk1"/>
              </a:buClr>
              <a:buSzPts val="1150"/>
              <a:buChar char="●"/>
            </a:pPr>
            <a:r>
              <a:rPr lang="en" sz="1500">
                <a:solidFill>
                  <a:srgbClr val="292929"/>
                </a:solidFill>
                <a:highlight>
                  <a:srgbClr val="FFFFFF"/>
                </a:highlight>
                <a:latin typeface="Georgia"/>
                <a:ea typeface="Georgia"/>
                <a:cs typeface="Georgia"/>
                <a:sym typeface="Georgia"/>
              </a:rPr>
              <a:t>Ease of use</a:t>
            </a:r>
            <a:endParaRPr sz="1500">
              <a:solidFill>
                <a:srgbClr val="292929"/>
              </a:solidFill>
              <a:highlight>
                <a:srgbClr val="FFFFFF"/>
              </a:highlight>
              <a:latin typeface="Georgia"/>
              <a:ea typeface="Georgia"/>
              <a:cs typeface="Georgia"/>
              <a:sym typeface="Georgia"/>
            </a:endParaRPr>
          </a:p>
          <a:p>
            <a:pPr indent="-301625" lvl="0" marL="457200" rtl="0" algn="l">
              <a:lnSpc>
                <a:spcPct val="120000"/>
              </a:lnSpc>
              <a:spcBef>
                <a:spcPts val="0"/>
              </a:spcBef>
              <a:spcAft>
                <a:spcPts val="0"/>
              </a:spcAft>
              <a:buClr>
                <a:srgbClr val="303133"/>
              </a:buClr>
              <a:buSzPts val="1150"/>
              <a:buFont typeface="Roboto"/>
              <a:buChar char="●"/>
            </a:pPr>
            <a:r>
              <a:rPr lang="en" sz="1500">
                <a:solidFill>
                  <a:srgbClr val="292929"/>
                </a:solidFill>
                <a:highlight>
                  <a:srgbClr val="FFFFFF"/>
                </a:highlight>
                <a:latin typeface="Georgia"/>
                <a:ea typeface="Georgia"/>
                <a:cs typeface="Georgia"/>
                <a:sym typeface="Georgia"/>
              </a:rPr>
              <a:t>Speed</a:t>
            </a:r>
            <a:endParaRPr sz="1500">
              <a:solidFill>
                <a:srgbClr val="292929"/>
              </a:solidFill>
              <a:highlight>
                <a:srgbClr val="FFFFFF"/>
              </a:highlight>
              <a:latin typeface="Georgia"/>
              <a:ea typeface="Georgia"/>
              <a:cs typeface="Georgia"/>
              <a:sym typeface="Georgia"/>
            </a:endParaRPr>
          </a:p>
          <a:p>
            <a:pPr indent="-301625" lvl="0" marL="457200" rtl="0" algn="l">
              <a:lnSpc>
                <a:spcPct val="130000"/>
              </a:lnSpc>
              <a:spcBef>
                <a:spcPts val="0"/>
              </a:spcBef>
              <a:spcAft>
                <a:spcPts val="0"/>
              </a:spcAft>
              <a:buClr>
                <a:srgbClr val="303133"/>
              </a:buClr>
              <a:buSzPts val="1150"/>
              <a:buFont typeface="Roboto"/>
              <a:buChar char="●"/>
            </a:pPr>
            <a:r>
              <a:rPr lang="en" sz="1500">
                <a:solidFill>
                  <a:srgbClr val="292929"/>
                </a:solidFill>
                <a:highlight>
                  <a:srgbClr val="FFFFFF"/>
                </a:highlight>
                <a:latin typeface="Georgia"/>
                <a:ea typeface="Georgia"/>
                <a:cs typeface="Georgia"/>
                <a:sym typeface="Georgia"/>
              </a:rPr>
              <a:t>Fault Tolerance </a:t>
            </a:r>
            <a:endParaRPr sz="1500">
              <a:solidFill>
                <a:srgbClr val="292929"/>
              </a:solidFill>
              <a:highlight>
                <a:srgbClr val="FFFFFF"/>
              </a:highlight>
              <a:latin typeface="Georgia"/>
              <a:ea typeface="Georgia"/>
              <a:cs typeface="Georgia"/>
              <a:sym typeface="Georgia"/>
            </a:endParaRPr>
          </a:p>
          <a:p>
            <a:pPr indent="-301625" lvl="0" marL="457200" rtl="0" algn="l">
              <a:lnSpc>
                <a:spcPct val="130000"/>
              </a:lnSpc>
              <a:spcBef>
                <a:spcPts val="0"/>
              </a:spcBef>
              <a:spcAft>
                <a:spcPts val="0"/>
              </a:spcAft>
              <a:buClr>
                <a:srgbClr val="303133"/>
              </a:buClr>
              <a:buSzPts val="1150"/>
              <a:buFont typeface="Roboto"/>
              <a:buChar char="●"/>
            </a:pPr>
            <a:r>
              <a:rPr lang="en" sz="1500">
                <a:solidFill>
                  <a:srgbClr val="292929"/>
                </a:solidFill>
                <a:highlight>
                  <a:srgbClr val="FFFFFF"/>
                </a:highlight>
                <a:latin typeface="Georgia"/>
                <a:ea typeface="Georgia"/>
                <a:cs typeface="Georgia"/>
                <a:sym typeface="Georgia"/>
              </a:rPr>
              <a:t>Lazy Evaluation</a:t>
            </a:r>
            <a:endParaRPr sz="2350">
              <a:solidFill>
                <a:srgbClr val="444444"/>
              </a:solidFill>
              <a:highlight>
                <a:srgbClr val="FFFFFF"/>
              </a:highlight>
              <a:latin typeface="Georgia"/>
              <a:ea typeface="Georgia"/>
              <a:cs typeface="Georgia"/>
              <a:sym typeface="Georgia"/>
            </a:endParaRPr>
          </a:p>
          <a:p>
            <a:pPr indent="-301625" lvl="0" marL="457200" rtl="0" algn="l">
              <a:spcBef>
                <a:spcPts val="0"/>
              </a:spcBef>
              <a:spcAft>
                <a:spcPts val="0"/>
              </a:spcAft>
              <a:buClr>
                <a:srgbClr val="303133"/>
              </a:buClr>
              <a:buSzPts val="1150"/>
              <a:buFont typeface="Roboto"/>
              <a:buChar char="●"/>
            </a:pPr>
            <a:r>
              <a:rPr lang="en" sz="1500">
                <a:solidFill>
                  <a:srgbClr val="292929"/>
                </a:solidFill>
                <a:highlight>
                  <a:srgbClr val="FFFFFF"/>
                </a:highlight>
                <a:latin typeface="Georgia"/>
                <a:ea typeface="Georgia"/>
                <a:cs typeface="Georgia"/>
                <a:sym typeface="Georgia"/>
              </a:rPr>
              <a:t>N</a:t>
            </a:r>
            <a:r>
              <a:rPr lang="en" sz="1500">
                <a:solidFill>
                  <a:srgbClr val="292929"/>
                </a:solidFill>
                <a:highlight>
                  <a:srgbClr val="FFFFFF"/>
                </a:highlight>
                <a:latin typeface="Georgia"/>
                <a:ea typeface="Georgia"/>
                <a:cs typeface="Georgia"/>
                <a:sym typeface="Georgia"/>
              </a:rPr>
              <a:t>ative integration with Java, Python, </a:t>
            </a:r>
            <a:br>
              <a:rPr lang="en" sz="1500">
                <a:solidFill>
                  <a:srgbClr val="292929"/>
                </a:solidFill>
                <a:highlight>
                  <a:srgbClr val="FFFFFF"/>
                </a:highlight>
                <a:latin typeface="Georgia"/>
                <a:ea typeface="Georgia"/>
                <a:cs typeface="Georgia"/>
                <a:sym typeface="Georgia"/>
              </a:rPr>
            </a:br>
            <a:r>
              <a:rPr lang="en" sz="1500">
                <a:solidFill>
                  <a:srgbClr val="292929"/>
                </a:solidFill>
                <a:highlight>
                  <a:srgbClr val="FFFFFF"/>
                </a:highlight>
                <a:latin typeface="Georgia"/>
                <a:ea typeface="Georgia"/>
                <a:cs typeface="Georgia"/>
                <a:sym typeface="Georgia"/>
              </a:rPr>
              <a:t>Scala and R</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It handles batch, interactive, </a:t>
            </a:r>
            <a:br>
              <a:rPr lang="en" sz="1500">
                <a:solidFill>
                  <a:srgbClr val="292929"/>
                </a:solidFill>
                <a:highlight>
                  <a:srgbClr val="FFFFFF"/>
                </a:highlight>
                <a:latin typeface="Georgia"/>
                <a:ea typeface="Georgia"/>
                <a:cs typeface="Georgia"/>
                <a:sym typeface="Georgia"/>
              </a:rPr>
            </a:br>
            <a:r>
              <a:rPr lang="en" sz="1500">
                <a:solidFill>
                  <a:srgbClr val="292929"/>
                </a:solidFill>
                <a:highlight>
                  <a:srgbClr val="FFFFFF"/>
                </a:highlight>
                <a:latin typeface="Georgia"/>
                <a:ea typeface="Georgia"/>
                <a:cs typeface="Georgia"/>
                <a:sym typeface="Georgia"/>
              </a:rPr>
              <a:t>and real-time within a single framework</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201250" y="445025"/>
            <a:ext cx="4432824" cy="2960401"/>
          </a:xfrm>
          <a:prstGeom prst="rect">
            <a:avLst/>
          </a:prstGeom>
          <a:noFill/>
          <a:ln>
            <a:noFill/>
          </a:ln>
        </p:spPr>
      </p:pic>
      <p:pic>
        <p:nvPicPr>
          <p:cNvPr id="78" name="Google Shape;78;p16"/>
          <p:cNvPicPr preferRelativeResize="0"/>
          <p:nvPr/>
        </p:nvPicPr>
        <p:blipFill>
          <a:blip r:embed="rId4">
            <a:alphaModFix/>
          </a:blip>
          <a:stretch>
            <a:fillRect/>
          </a:stretch>
        </p:blipFill>
        <p:spPr>
          <a:xfrm>
            <a:off x="5141775" y="3593650"/>
            <a:ext cx="3051224" cy="154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Architecture</a:t>
            </a:r>
            <a:endParaRPr/>
          </a:p>
        </p:txBody>
      </p:sp>
      <p:pic>
        <p:nvPicPr>
          <p:cNvPr id="84" name="Google Shape;84;p17"/>
          <p:cNvPicPr preferRelativeResize="0"/>
          <p:nvPr/>
        </p:nvPicPr>
        <p:blipFill>
          <a:blip r:embed="rId3">
            <a:alphaModFix/>
          </a:blip>
          <a:stretch>
            <a:fillRect/>
          </a:stretch>
        </p:blipFill>
        <p:spPr>
          <a:xfrm>
            <a:off x="742700" y="1164225"/>
            <a:ext cx="6832801"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Spark Architecture</a:t>
            </a:r>
            <a:endParaRPr/>
          </a:p>
          <a:p>
            <a:pPr indent="0" lvl="0" marL="0" rtl="0" algn="l">
              <a:spcBef>
                <a:spcPts val="0"/>
              </a:spcBef>
              <a:spcAft>
                <a:spcPts val="0"/>
              </a:spcAft>
              <a:buNone/>
            </a:pPr>
            <a:r>
              <a:t/>
            </a:r>
            <a:endParaRPr/>
          </a:p>
        </p:txBody>
      </p:sp>
      <p:sp>
        <p:nvSpPr>
          <p:cNvPr id="90" name="Google Shape;90;p18"/>
          <p:cNvSpPr txBox="1"/>
          <p:nvPr>
            <p:ph idx="1" type="body"/>
          </p:nvPr>
        </p:nvSpPr>
        <p:spPr>
          <a:xfrm>
            <a:off x="253600" y="1142775"/>
            <a:ext cx="85206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292929"/>
                </a:solidFill>
                <a:highlight>
                  <a:schemeClr val="lt1"/>
                </a:highlight>
                <a:latin typeface="Georgia"/>
                <a:ea typeface="Georgia"/>
                <a:cs typeface="Georgia"/>
                <a:sym typeface="Georgia"/>
              </a:rPr>
              <a:t>Driver: </a:t>
            </a:r>
            <a:r>
              <a:rPr lang="en" sz="1500">
                <a:solidFill>
                  <a:srgbClr val="292929"/>
                </a:solidFill>
                <a:highlight>
                  <a:schemeClr val="lt1"/>
                </a:highlight>
                <a:latin typeface="Georgia"/>
                <a:ea typeface="Georgia"/>
                <a:cs typeface="Georgia"/>
                <a:sym typeface="Georgia"/>
              </a:rPr>
              <a:t>It is heart of a spark application and it manages the information during the lifetime of the application. It runs our main() function also sends app code and tasks to the executors.</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500">
              <a:solidFill>
                <a:srgbClr val="292929"/>
              </a:solidFill>
              <a:highlight>
                <a:srgbClr val="FFFFFF"/>
              </a:highlight>
              <a:latin typeface="Georgia"/>
              <a:ea typeface="Georgia"/>
              <a:cs typeface="Georgia"/>
              <a:sym typeface="Georgia"/>
            </a:endParaRPr>
          </a:p>
        </p:txBody>
      </p:sp>
      <p:sp>
        <p:nvSpPr>
          <p:cNvPr id="91" name="Google Shape;91;p18"/>
          <p:cNvSpPr txBox="1"/>
          <p:nvPr/>
        </p:nvSpPr>
        <p:spPr>
          <a:xfrm>
            <a:off x="253600" y="2160500"/>
            <a:ext cx="7400400" cy="10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292929"/>
                </a:solidFill>
                <a:highlight>
                  <a:schemeClr val="lt1"/>
                </a:highlight>
                <a:latin typeface="Georgia"/>
                <a:ea typeface="Georgia"/>
                <a:cs typeface="Georgia"/>
                <a:sym typeface="Georgia"/>
              </a:rPr>
              <a:t>Executor: </a:t>
            </a:r>
            <a:r>
              <a:rPr lang="en" sz="1500">
                <a:solidFill>
                  <a:srgbClr val="292929"/>
                </a:solidFill>
                <a:highlight>
                  <a:schemeClr val="lt1"/>
                </a:highlight>
                <a:latin typeface="Georgia"/>
                <a:ea typeface="Georgia"/>
                <a:cs typeface="Georgia"/>
                <a:sym typeface="Georgia"/>
              </a:rPr>
              <a:t>Executor process is responsible for actually carrying out the work that the driver assigns them.</a:t>
            </a:r>
            <a:endParaRPr sz="1500">
              <a:solidFill>
                <a:srgbClr val="292929"/>
              </a:solidFill>
              <a:highlight>
                <a:schemeClr val="lt1"/>
              </a:highlight>
              <a:latin typeface="Georgia"/>
              <a:ea typeface="Georgia"/>
              <a:cs typeface="Georgia"/>
              <a:sym typeface="Georgia"/>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92" name="Google Shape;92;p18"/>
          <p:cNvSpPr txBox="1"/>
          <p:nvPr/>
        </p:nvSpPr>
        <p:spPr>
          <a:xfrm>
            <a:off x="253600" y="3245600"/>
            <a:ext cx="7032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500">
                <a:solidFill>
                  <a:srgbClr val="292929"/>
                </a:solidFill>
                <a:highlight>
                  <a:schemeClr val="lt1"/>
                </a:highlight>
                <a:latin typeface="Georgia"/>
                <a:ea typeface="Georgia"/>
                <a:cs typeface="Georgia"/>
                <a:sym typeface="Georgia"/>
              </a:rPr>
              <a:t>Cluster Manager:</a:t>
            </a:r>
            <a:r>
              <a:rPr lang="en" sz="1500">
                <a:solidFill>
                  <a:srgbClr val="292929"/>
                </a:solidFill>
                <a:highlight>
                  <a:schemeClr val="lt1"/>
                </a:highlight>
                <a:latin typeface="Georgia"/>
                <a:ea typeface="Georgia"/>
                <a:cs typeface="Georgia"/>
                <a:sym typeface="Georgia"/>
              </a:rPr>
              <a:t> Allocate resources across applications. Supports several cluster managers </a:t>
            </a:r>
            <a:r>
              <a:rPr lang="en" sz="1050">
                <a:solidFill>
                  <a:srgbClr val="1D1F22"/>
                </a:solidFill>
                <a:highlight>
                  <a:schemeClr val="lt1"/>
                </a:highlight>
                <a:latin typeface="Roboto"/>
                <a:ea typeface="Roboto"/>
                <a:cs typeface="Roboto"/>
                <a:sym typeface="Roboto"/>
              </a:rPr>
              <a:t>(</a:t>
            </a:r>
            <a:r>
              <a:rPr lang="en" sz="1500">
                <a:solidFill>
                  <a:srgbClr val="292929"/>
                </a:solidFill>
                <a:highlight>
                  <a:schemeClr val="lt1"/>
                </a:highlight>
                <a:latin typeface="Georgia"/>
                <a:ea typeface="Georgia"/>
                <a:cs typeface="Georgia"/>
                <a:sym typeface="Georgia"/>
              </a:rPr>
              <a:t>Standalone,Hadoop YARN  and Kubernates)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200000"/>
              </a:lnSpc>
              <a:spcBef>
                <a:spcPts val="0"/>
              </a:spcBef>
              <a:spcAft>
                <a:spcPts val="0"/>
              </a:spcAft>
              <a:buClr>
                <a:schemeClr val="dk1"/>
              </a:buClr>
              <a:buSzPct val="39285"/>
              <a:buFont typeface="Arial"/>
              <a:buNone/>
            </a:pPr>
            <a:r>
              <a:rPr lang="en"/>
              <a:t>Deploy Modes</a:t>
            </a:r>
            <a:endParaRPr/>
          </a:p>
          <a:p>
            <a:pPr indent="0" lvl="0" marL="0" rtl="0" algn="l">
              <a:spcBef>
                <a:spcPts val="1500"/>
              </a:spcBef>
              <a:spcAft>
                <a:spcPts val="0"/>
              </a:spcAft>
              <a:buNone/>
            </a:pPr>
            <a:r>
              <a:t/>
            </a:r>
            <a:endParaRPr/>
          </a:p>
        </p:txBody>
      </p:sp>
      <p:sp>
        <p:nvSpPr>
          <p:cNvPr id="98" name="Google Shape;98;p19"/>
          <p:cNvSpPr txBox="1"/>
          <p:nvPr>
            <p:ph idx="1" type="body"/>
          </p:nvPr>
        </p:nvSpPr>
        <p:spPr>
          <a:xfrm>
            <a:off x="469800" y="1202088"/>
            <a:ext cx="8520600" cy="5043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Cluster</a:t>
            </a:r>
            <a:r>
              <a:rPr lang="en" sz="1400">
                <a:solidFill>
                  <a:srgbClr val="292929"/>
                </a:solidFill>
                <a:highlight>
                  <a:srgbClr val="FFFFFF"/>
                </a:highlight>
                <a:latin typeface="Georgia"/>
                <a:ea typeface="Georgia"/>
                <a:cs typeface="Georgia"/>
                <a:sym typeface="Georgia"/>
              </a:rPr>
              <a:t>: In cluster mode, the driver runs on one of the worker nodes,  used to run production jobs.</a:t>
            </a:r>
            <a:endParaRPr sz="1400">
              <a:solidFill>
                <a:srgbClr val="292929"/>
              </a:solidFill>
              <a:highlight>
                <a:srgbClr val="FFFFFF"/>
              </a:highlight>
              <a:latin typeface="Georgia"/>
              <a:ea typeface="Georgia"/>
              <a:cs typeface="Georgia"/>
              <a:sym typeface="Georgia"/>
            </a:endParaRPr>
          </a:p>
        </p:txBody>
      </p:sp>
      <p:pic>
        <p:nvPicPr>
          <p:cNvPr id="99" name="Google Shape;99;p19"/>
          <p:cNvPicPr preferRelativeResize="0"/>
          <p:nvPr/>
        </p:nvPicPr>
        <p:blipFill>
          <a:blip r:embed="rId3">
            <a:alphaModFix/>
          </a:blip>
          <a:stretch>
            <a:fillRect/>
          </a:stretch>
        </p:blipFill>
        <p:spPr>
          <a:xfrm>
            <a:off x="311700" y="3049125"/>
            <a:ext cx="3658099" cy="1741950"/>
          </a:xfrm>
          <a:prstGeom prst="rect">
            <a:avLst/>
          </a:prstGeom>
          <a:noFill/>
          <a:ln>
            <a:noFill/>
          </a:ln>
        </p:spPr>
      </p:pic>
      <p:pic>
        <p:nvPicPr>
          <p:cNvPr id="100" name="Google Shape;100;p19"/>
          <p:cNvPicPr preferRelativeResize="0"/>
          <p:nvPr/>
        </p:nvPicPr>
        <p:blipFill>
          <a:blip r:embed="rId4">
            <a:alphaModFix/>
          </a:blip>
          <a:stretch>
            <a:fillRect/>
          </a:stretch>
        </p:blipFill>
        <p:spPr>
          <a:xfrm>
            <a:off x="4256675" y="2958987"/>
            <a:ext cx="4252676" cy="1922225"/>
          </a:xfrm>
          <a:prstGeom prst="rect">
            <a:avLst/>
          </a:prstGeom>
          <a:noFill/>
          <a:ln>
            <a:noFill/>
          </a:ln>
        </p:spPr>
      </p:pic>
      <p:sp>
        <p:nvSpPr>
          <p:cNvPr id="101" name="Google Shape;101;p19"/>
          <p:cNvSpPr txBox="1"/>
          <p:nvPr/>
        </p:nvSpPr>
        <p:spPr>
          <a:xfrm>
            <a:off x="469800" y="1890750"/>
            <a:ext cx="82044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292929"/>
              </a:buClr>
              <a:buSzPts val="1500"/>
              <a:buFont typeface="Georgia"/>
              <a:buChar char="●"/>
            </a:pPr>
            <a:r>
              <a:rPr b="1" lang="en" sz="1500">
                <a:solidFill>
                  <a:srgbClr val="292929"/>
                </a:solidFill>
                <a:highlight>
                  <a:schemeClr val="lt1"/>
                </a:highlight>
                <a:latin typeface="Georgia"/>
                <a:ea typeface="Georgia"/>
                <a:cs typeface="Georgia"/>
                <a:sym typeface="Georgia"/>
              </a:rPr>
              <a:t>Client</a:t>
            </a:r>
            <a:r>
              <a:rPr lang="en" sz="1500">
                <a:solidFill>
                  <a:srgbClr val="292929"/>
                </a:solidFill>
                <a:highlight>
                  <a:schemeClr val="lt1"/>
                </a:highlight>
                <a:latin typeface="Georgia"/>
                <a:ea typeface="Georgia"/>
                <a:cs typeface="Georgia"/>
                <a:sym typeface="Georgia"/>
              </a:rPr>
              <a:t>: the driver runs locally from where you are submitting your application used for interactive and debugging purposes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1304"/>
              </a:lnSpc>
              <a:spcBef>
                <a:spcPts val="7200"/>
              </a:spcBef>
              <a:spcAft>
                <a:spcPts val="0"/>
              </a:spcAft>
              <a:buNone/>
            </a:pPr>
            <a:r>
              <a:rPr lang="en"/>
              <a:t>Spark Modules</a:t>
            </a:r>
            <a:endParaRPr/>
          </a:p>
        </p:txBody>
      </p:sp>
      <p:pic>
        <p:nvPicPr>
          <p:cNvPr id="107" name="Google Shape;107;p20"/>
          <p:cNvPicPr preferRelativeResize="0"/>
          <p:nvPr/>
        </p:nvPicPr>
        <p:blipFill>
          <a:blip r:embed="rId3">
            <a:alphaModFix/>
          </a:blip>
          <a:stretch>
            <a:fillRect/>
          </a:stretch>
        </p:blipFill>
        <p:spPr>
          <a:xfrm>
            <a:off x="828025" y="1225650"/>
            <a:ext cx="7410450" cy="346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309562" lvl="0" marL="749300" rtl="0" algn="l">
              <a:lnSpc>
                <a:spcPct val="190909"/>
              </a:lnSpc>
              <a:spcBef>
                <a:spcPts val="1700"/>
              </a:spcBef>
              <a:spcAft>
                <a:spcPts val="0"/>
              </a:spcAft>
              <a:buClr>
                <a:srgbClr val="292929"/>
              </a:buClr>
              <a:buSzPct val="100000"/>
              <a:buFont typeface="Georgia"/>
              <a:buChar char="●"/>
            </a:pPr>
            <a:r>
              <a:rPr b="1" lang="en" sz="1500">
                <a:solidFill>
                  <a:srgbClr val="292929"/>
                </a:solidFill>
                <a:highlight>
                  <a:srgbClr val="FFFFFF"/>
                </a:highlight>
                <a:latin typeface="Georgia"/>
                <a:ea typeface="Georgia"/>
                <a:cs typeface="Georgia"/>
                <a:sym typeface="Georgia"/>
              </a:rPr>
              <a:t>Spark SQL:</a:t>
            </a:r>
            <a:r>
              <a:rPr lang="en" sz="1500">
                <a:solidFill>
                  <a:srgbClr val="292929"/>
                </a:solidFill>
                <a:highlight>
                  <a:srgbClr val="FFFFFF"/>
                </a:highlight>
                <a:latin typeface="Georgia"/>
                <a:ea typeface="Georgia"/>
                <a:cs typeface="Georgia"/>
                <a:sym typeface="Georgia"/>
              </a:rPr>
              <a:t> The implementation here is DataFrame, which is a relational representation of the data. It provides functions with SQL like capabilities. Also, we can write SQL like queries for our data analysis.</a:t>
            </a:r>
            <a:endParaRPr sz="1500">
              <a:solidFill>
                <a:srgbClr val="292929"/>
              </a:solidFill>
              <a:highlight>
                <a:srgbClr val="FFFFFF"/>
              </a:highlight>
              <a:latin typeface="Georgia"/>
              <a:ea typeface="Georgia"/>
              <a:cs typeface="Georgia"/>
              <a:sym typeface="Georgia"/>
            </a:endParaRPr>
          </a:p>
          <a:p>
            <a:pPr indent="-309562" lvl="0" marL="749300" rtl="0" algn="l">
              <a:lnSpc>
                <a:spcPct val="190909"/>
              </a:lnSpc>
              <a:spcBef>
                <a:spcPts val="0"/>
              </a:spcBef>
              <a:spcAft>
                <a:spcPts val="0"/>
              </a:spcAft>
              <a:buClr>
                <a:srgbClr val="292929"/>
              </a:buClr>
              <a:buSzPct val="100000"/>
              <a:buFont typeface="Georgia"/>
              <a:buChar char="●"/>
            </a:pPr>
            <a:r>
              <a:rPr b="1" lang="en" sz="1500">
                <a:solidFill>
                  <a:srgbClr val="292929"/>
                </a:solidFill>
                <a:highlight>
                  <a:srgbClr val="FFFFFF"/>
                </a:highlight>
                <a:latin typeface="Georgia"/>
                <a:ea typeface="Georgia"/>
                <a:cs typeface="Georgia"/>
                <a:sym typeface="Georgia"/>
              </a:rPr>
              <a:t>Spark Streaming:</a:t>
            </a:r>
            <a:r>
              <a:rPr lang="en" sz="1500">
                <a:solidFill>
                  <a:srgbClr val="292929"/>
                </a:solidFill>
                <a:highlight>
                  <a:srgbClr val="FFFFFF"/>
                </a:highlight>
                <a:latin typeface="Georgia"/>
                <a:ea typeface="Georgia"/>
                <a:cs typeface="Georgia"/>
                <a:sym typeface="Georgia"/>
              </a:rPr>
              <a:t> This library provides capabilities to process/transform data in near real-time.</a:t>
            </a:r>
            <a:endParaRPr sz="1500">
              <a:solidFill>
                <a:srgbClr val="292929"/>
              </a:solidFill>
              <a:highlight>
                <a:srgbClr val="FFFFFF"/>
              </a:highlight>
              <a:latin typeface="Georgia"/>
              <a:ea typeface="Georgia"/>
              <a:cs typeface="Georgia"/>
              <a:sym typeface="Georgia"/>
            </a:endParaRPr>
          </a:p>
          <a:p>
            <a:pPr indent="-309562" lvl="0" marL="749300" rtl="0" algn="l">
              <a:lnSpc>
                <a:spcPct val="190909"/>
              </a:lnSpc>
              <a:spcBef>
                <a:spcPts val="0"/>
              </a:spcBef>
              <a:spcAft>
                <a:spcPts val="0"/>
              </a:spcAft>
              <a:buClr>
                <a:srgbClr val="292929"/>
              </a:buClr>
              <a:buSzPct val="100000"/>
              <a:buFont typeface="Georgia"/>
              <a:buChar char="●"/>
            </a:pPr>
            <a:r>
              <a:rPr b="1" lang="en" sz="1500">
                <a:solidFill>
                  <a:srgbClr val="292929"/>
                </a:solidFill>
                <a:highlight>
                  <a:srgbClr val="FFFFFF"/>
                </a:highlight>
                <a:latin typeface="Georgia"/>
                <a:ea typeface="Georgia"/>
                <a:cs typeface="Georgia"/>
                <a:sym typeface="Georgia"/>
              </a:rPr>
              <a:t>MLlib:</a:t>
            </a:r>
            <a:r>
              <a:rPr lang="en" sz="1500">
                <a:solidFill>
                  <a:srgbClr val="292929"/>
                </a:solidFill>
                <a:highlight>
                  <a:srgbClr val="FFFFFF"/>
                </a:highlight>
                <a:latin typeface="Georgia"/>
                <a:ea typeface="Georgia"/>
                <a:cs typeface="Georgia"/>
                <a:sym typeface="Georgia"/>
              </a:rPr>
              <a:t> This is a Machine Learning library with commonly used algorithms including collaborative filtering, classification, clustering, and regression.</a:t>
            </a:r>
            <a:endParaRPr sz="1500">
              <a:solidFill>
                <a:srgbClr val="292929"/>
              </a:solidFill>
              <a:highlight>
                <a:srgbClr val="FFFFFF"/>
              </a:highlight>
              <a:latin typeface="Georgia"/>
              <a:ea typeface="Georgia"/>
              <a:cs typeface="Georgia"/>
              <a:sym typeface="Georgia"/>
            </a:endParaRPr>
          </a:p>
          <a:p>
            <a:pPr indent="-309562" lvl="0" marL="749300" rtl="0" algn="l">
              <a:lnSpc>
                <a:spcPct val="190909"/>
              </a:lnSpc>
              <a:spcBef>
                <a:spcPts val="0"/>
              </a:spcBef>
              <a:spcAft>
                <a:spcPts val="0"/>
              </a:spcAft>
              <a:buClr>
                <a:srgbClr val="292929"/>
              </a:buClr>
              <a:buSzPct val="100000"/>
              <a:buFont typeface="Georgia"/>
              <a:buChar char="●"/>
            </a:pPr>
            <a:r>
              <a:rPr b="1" lang="en" sz="1500">
                <a:solidFill>
                  <a:srgbClr val="292929"/>
                </a:solidFill>
                <a:highlight>
                  <a:srgbClr val="FFFFFF"/>
                </a:highlight>
                <a:latin typeface="Georgia"/>
                <a:ea typeface="Georgia"/>
                <a:cs typeface="Georgia"/>
                <a:sym typeface="Georgia"/>
              </a:rPr>
              <a:t>GraphX:</a:t>
            </a:r>
            <a:r>
              <a:rPr lang="en" sz="1500">
                <a:solidFill>
                  <a:srgbClr val="292929"/>
                </a:solidFill>
                <a:highlight>
                  <a:srgbClr val="FFFFFF"/>
                </a:highlight>
                <a:latin typeface="Georgia"/>
                <a:ea typeface="Georgia"/>
                <a:cs typeface="Georgia"/>
                <a:sym typeface="Georgia"/>
              </a:rPr>
              <a:t> This library helps us to process Graphs, solving various problems (like Page Rank, Connected Components, etc) using Graph Theory.</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1304"/>
              </a:lnSpc>
              <a:spcBef>
                <a:spcPts val="7200"/>
              </a:spcBef>
              <a:spcAft>
                <a:spcPts val="0"/>
              </a:spcAft>
              <a:buNone/>
            </a:pPr>
            <a:r>
              <a:rPr lang="en"/>
              <a:t>Spark Modules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